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01" r:id="rId1"/>
  </p:sldMasterIdLst>
  <p:notesMasterIdLst>
    <p:notesMasterId r:id="rId75"/>
  </p:notesMasterIdLst>
  <p:handoutMasterIdLst>
    <p:handoutMasterId r:id="rId76"/>
  </p:handoutMasterIdLst>
  <p:sldIdLst>
    <p:sldId id="319" r:id="rId2"/>
    <p:sldId id="354" r:id="rId3"/>
    <p:sldId id="331" r:id="rId4"/>
    <p:sldId id="409" r:id="rId5"/>
    <p:sldId id="414" r:id="rId6"/>
    <p:sldId id="417" r:id="rId7"/>
    <p:sldId id="418" r:id="rId8"/>
    <p:sldId id="419" r:id="rId9"/>
    <p:sldId id="420" r:id="rId10"/>
    <p:sldId id="421" r:id="rId11"/>
    <p:sldId id="355" r:id="rId12"/>
    <p:sldId id="356" r:id="rId13"/>
    <p:sldId id="357" r:id="rId14"/>
    <p:sldId id="358" r:id="rId15"/>
    <p:sldId id="405" r:id="rId16"/>
    <p:sldId id="422" r:id="rId17"/>
    <p:sldId id="423" r:id="rId18"/>
    <p:sldId id="359" r:id="rId19"/>
    <p:sldId id="360" r:id="rId20"/>
    <p:sldId id="361" r:id="rId21"/>
    <p:sldId id="412" r:id="rId22"/>
    <p:sldId id="362" r:id="rId23"/>
    <p:sldId id="402" r:id="rId24"/>
    <p:sldId id="424" r:id="rId25"/>
    <p:sldId id="410" r:id="rId26"/>
    <p:sldId id="408" r:id="rId27"/>
    <p:sldId id="363" r:id="rId28"/>
    <p:sldId id="364" r:id="rId29"/>
    <p:sldId id="392" r:id="rId30"/>
    <p:sldId id="393" r:id="rId31"/>
    <p:sldId id="400" r:id="rId32"/>
    <p:sldId id="365" r:id="rId33"/>
    <p:sldId id="366" r:id="rId34"/>
    <p:sldId id="403" r:id="rId35"/>
    <p:sldId id="425" r:id="rId36"/>
    <p:sldId id="426" r:id="rId37"/>
    <p:sldId id="404" r:id="rId38"/>
    <p:sldId id="367" r:id="rId39"/>
    <p:sldId id="368" r:id="rId40"/>
    <p:sldId id="369" r:id="rId41"/>
    <p:sldId id="370" r:id="rId42"/>
    <p:sldId id="371" r:id="rId43"/>
    <p:sldId id="406" r:id="rId44"/>
    <p:sldId id="407" r:id="rId45"/>
    <p:sldId id="372" r:id="rId46"/>
    <p:sldId id="373" r:id="rId47"/>
    <p:sldId id="394" r:id="rId48"/>
    <p:sldId id="374" r:id="rId49"/>
    <p:sldId id="375" r:id="rId50"/>
    <p:sldId id="416" r:id="rId51"/>
    <p:sldId id="411" r:id="rId52"/>
    <p:sldId id="376" r:id="rId53"/>
    <p:sldId id="377" r:id="rId54"/>
    <p:sldId id="378" r:id="rId55"/>
    <p:sldId id="379" r:id="rId56"/>
    <p:sldId id="413" r:id="rId57"/>
    <p:sldId id="380" r:id="rId58"/>
    <p:sldId id="395" r:id="rId59"/>
    <p:sldId id="396" r:id="rId60"/>
    <p:sldId id="381" r:id="rId61"/>
    <p:sldId id="382" r:id="rId62"/>
    <p:sldId id="383" r:id="rId63"/>
    <p:sldId id="384" r:id="rId64"/>
    <p:sldId id="385" r:id="rId65"/>
    <p:sldId id="386" r:id="rId66"/>
    <p:sldId id="387" r:id="rId67"/>
    <p:sldId id="388" r:id="rId68"/>
    <p:sldId id="389" r:id="rId69"/>
    <p:sldId id="390" r:id="rId70"/>
    <p:sldId id="397" r:id="rId71"/>
    <p:sldId id="398" r:id="rId72"/>
    <p:sldId id="391" r:id="rId73"/>
    <p:sldId id="427" r:id="rId74"/>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A288F"/>
    <a:srgbClr val="245192"/>
    <a:srgbClr val="0C4BA8"/>
    <a:srgbClr val="CADE60"/>
    <a:srgbClr val="F5CD39"/>
    <a:srgbClr val="7EC4F2"/>
    <a:srgbClr val="27AB60"/>
    <a:srgbClr val="005E9E"/>
    <a:srgbClr val="192C88"/>
    <a:srgbClr val="0089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68" autoAdjust="0"/>
    <p:restoredTop sz="96410" autoAdjust="0"/>
  </p:normalViewPr>
  <p:slideViewPr>
    <p:cSldViewPr>
      <p:cViewPr varScale="1">
        <p:scale>
          <a:sx n="160" d="100"/>
          <a:sy n="160" d="100"/>
        </p:scale>
        <p:origin x="776"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8" d="100"/>
          <a:sy n="68" d="100"/>
        </p:scale>
        <p:origin x="3101" y="53"/>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ＭＳ Ｐゴシック" charset="0"/>
                <a:cs typeface="ＭＳ Ｐゴシック" charset="0"/>
              </a:defRPr>
            </a:lvl1pPr>
          </a:lstStyle>
          <a:p>
            <a:pPr>
              <a:defRPr/>
            </a:pPr>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E4E9B005-666D-41F2-9A84-3122CC59B4F1}" type="datetimeFigureOut">
              <a:rPr lang="en-US" altLang="en-US"/>
              <a:pPr>
                <a:defRPr/>
              </a:pPr>
              <a:t>11/21/25</a:t>
            </a:fld>
            <a:endParaRPr lang="en-US" alt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atin typeface="Arial" charset="0"/>
                <a:ea typeface="ＭＳ Ｐゴシック" charset="0"/>
                <a:cs typeface="ＭＳ Ｐゴシック" charset="0"/>
              </a:defRPr>
            </a:lvl1pPr>
          </a:lstStyle>
          <a:p>
            <a:pPr>
              <a:defRPr/>
            </a:pPr>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65AFF4FE-759C-43DF-8E6D-CBD3D1EB07D9}" type="slidenum">
              <a:rPr lang="en-US" altLang="en-US"/>
              <a:pPr/>
              <a:t>‹#›</a:t>
            </a:fld>
            <a:endParaRPr lang="en-US" altLang="en-US" dirty="0"/>
          </a:p>
        </p:txBody>
      </p:sp>
    </p:spTree>
    <p:extLst>
      <p:ext uri="{BB962C8B-B14F-4D97-AF65-F5344CB8AC3E}">
        <p14:creationId xmlns:p14="http://schemas.microsoft.com/office/powerpoint/2010/main" val="27022886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31.png>
</file>

<file path=ppt/media/image32.jpeg>
</file>

<file path=ppt/media/image33.gif>
</file>

<file path=ppt/media/image34.png>
</file>

<file path=ppt/media/image35.png>
</file>

<file path=ppt/media/image36.gif>
</file>

<file path=ppt/media/image37.gif>
</file>

<file path=ppt/media/image38.gif>
</file>

<file path=ppt/media/image39.gif>
</file>

<file path=ppt/media/image4.png>
</file>

<file path=ppt/media/image40.png>
</file>

<file path=ppt/media/image41.png>
</file>

<file path=ppt/media/image42.png>
</file>

<file path=ppt/media/image43.png>
</file>

<file path=ppt/media/image44.png>
</file>

<file path=ppt/media/image45.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ＭＳ Ｐゴシック" charset="-128"/>
                <a:cs typeface="+mn-cs"/>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A4F039EE-F51B-42B9-8CA8-6C4D3435052A}" type="datetimeFigureOut">
              <a:rPr lang="en-US" altLang="en-US"/>
              <a:pPr>
                <a:defRPr/>
              </a:pPr>
              <a:t>11/21/25</a:t>
            </a:fld>
            <a:endParaRPr lang="en-US" alt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charset="0"/>
                <a:ea typeface="ＭＳ Ｐゴシック" charset="-128"/>
                <a:cs typeface="+mn-cs"/>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9143B143-C6FC-456E-8FE1-F9CFF830DE78}" type="slidenum">
              <a:rPr lang="en-US" altLang="en-US"/>
              <a:pPr/>
              <a:t>‹#›</a:t>
            </a:fld>
            <a:endParaRPr lang="en-US" altLang="en-US" dirty="0"/>
          </a:p>
        </p:txBody>
      </p:sp>
    </p:spTree>
    <p:extLst>
      <p:ext uri="{BB962C8B-B14F-4D97-AF65-F5344CB8AC3E}">
        <p14:creationId xmlns:p14="http://schemas.microsoft.com/office/powerpoint/2010/main" val="298487385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p>
        </p:txBody>
      </p:sp>
      <p:sp>
        <p:nvSpPr>
          <p:cNvPr id="819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alibri" panose="020F0502020204030204" pitchFamily="34" charset="0"/>
                <a:ea typeface="MS PGothic" panose="020B0600070205080204" pitchFamily="34" charset="-128"/>
              </a:defRPr>
            </a:lvl1pPr>
            <a:lvl2pPr marL="742950" indent="-285750">
              <a:defRPr sz="2400">
                <a:solidFill>
                  <a:schemeClr val="tx1"/>
                </a:solidFill>
                <a:latin typeface="Calibri" panose="020F0502020204030204" pitchFamily="34" charset="0"/>
                <a:ea typeface="MS PGothic" panose="020B0600070205080204" pitchFamily="34" charset="-128"/>
              </a:defRPr>
            </a:lvl2pPr>
            <a:lvl3pPr marL="1143000" indent="-228600">
              <a:defRPr sz="2400">
                <a:solidFill>
                  <a:schemeClr val="tx1"/>
                </a:solidFill>
                <a:latin typeface="Calibri" panose="020F0502020204030204" pitchFamily="34" charset="0"/>
                <a:ea typeface="MS PGothic" panose="020B0600070205080204" pitchFamily="34" charset="-128"/>
              </a:defRPr>
            </a:lvl3pPr>
            <a:lvl4pPr marL="1600200" indent="-228600">
              <a:defRPr sz="2400">
                <a:solidFill>
                  <a:schemeClr val="tx1"/>
                </a:solidFill>
                <a:latin typeface="Calibri" panose="020F0502020204030204" pitchFamily="34" charset="0"/>
                <a:ea typeface="MS PGothic" panose="020B0600070205080204" pitchFamily="34" charset="-128"/>
              </a:defRPr>
            </a:lvl4pPr>
            <a:lvl5pPr marL="2057400" indent="-228600">
              <a:defRPr sz="24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fld id="{6E1F3836-BD6C-4B56-AAA7-36927B219275}" type="slidenum">
              <a:rPr lang="en-US" sz="1200"/>
              <a:pPr/>
              <a:t>1</a:t>
            </a:fld>
            <a:endParaRPr lang="en-US" sz="1200"/>
          </a:p>
        </p:txBody>
      </p:sp>
    </p:spTree>
    <p:extLst>
      <p:ext uri="{BB962C8B-B14F-4D97-AF65-F5344CB8AC3E}">
        <p14:creationId xmlns:p14="http://schemas.microsoft.com/office/powerpoint/2010/main" val="3653543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9143B143-C6FC-456E-8FE1-F9CFF830DE78}" type="slidenum">
              <a:rPr lang="en-US" altLang="en-US" smtClean="0"/>
              <a:pPr/>
              <a:t>43</a:t>
            </a:fld>
            <a:endParaRPr lang="en-US" altLang="en-US" dirty="0"/>
          </a:p>
        </p:txBody>
      </p:sp>
    </p:spTree>
    <p:extLst>
      <p:ext uri="{BB962C8B-B14F-4D97-AF65-F5344CB8AC3E}">
        <p14:creationId xmlns:p14="http://schemas.microsoft.com/office/powerpoint/2010/main" val="3366210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hapter Opener">
    <p:spTree>
      <p:nvGrpSpPr>
        <p:cNvPr id="1" name=""/>
        <p:cNvGrpSpPr/>
        <p:nvPr/>
      </p:nvGrpSpPr>
      <p:grpSpPr>
        <a:xfrm>
          <a:off x="0" y="0"/>
          <a:ext cx="0" cy="0"/>
          <a:chOff x="0" y="0"/>
          <a:chExt cx="0" cy="0"/>
        </a:xfrm>
      </p:grpSpPr>
      <p:sp>
        <p:nvSpPr>
          <p:cNvPr id="8" name="Rectangle 7"/>
          <p:cNvSpPr/>
          <p:nvPr/>
        </p:nvSpPr>
        <p:spPr bwMode="white">
          <a:xfrm>
            <a:off x="0" y="0"/>
            <a:ext cx="9144000" cy="1371600"/>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2" name="Rectangle 11"/>
          <p:cNvSpPr/>
          <p:nvPr/>
        </p:nvSpPr>
        <p:spPr bwMode="white">
          <a:xfrm>
            <a:off x="-7938" y="6248400"/>
            <a:ext cx="9161463" cy="630238"/>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1" name="Title 10"/>
          <p:cNvSpPr>
            <a:spLocks noGrp="1"/>
          </p:cNvSpPr>
          <p:nvPr>
            <p:ph type="title"/>
          </p:nvPr>
        </p:nvSpPr>
        <p:spPr>
          <a:xfrm>
            <a:off x="457200" y="228600"/>
            <a:ext cx="8229600" cy="622828"/>
          </a:xfrm>
          <a:solidFill>
            <a:srgbClr val="8A288F"/>
          </a:solidFill>
        </p:spPr>
        <p:txBody>
          <a:bodyPr anchor="t">
            <a:noAutofit/>
          </a:bodyPr>
          <a:lstStyle>
            <a:lvl1pPr>
              <a:defRPr sz="3600">
                <a:latin typeface="Arial" pitchFamily="34" charset="0"/>
                <a:ea typeface="Verdana" pitchFamily="34" charset="0"/>
                <a:cs typeface="Arial" pitchFamily="34" charset="0"/>
              </a:defRPr>
            </a:lvl1pPr>
          </a:lstStyle>
          <a:p>
            <a:r>
              <a:rPr lang="en-US"/>
              <a:t>Click to edit Master title style</a:t>
            </a:r>
            <a:endParaRPr lang="en-US" dirty="0"/>
          </a:p>
        </p:txBody>
      </p:sp>
      <p:sp>
        <p:nvSpPr>
          <p:cNvPr id="7" name="Content Placeholder 6"/>
          <p:cNvSpPr>
            <a:spLocks noGrp="1"/>
          </p:cNvSpPr>
          <p:nvPr>
            <p:ph type="body" sz="quarter" idx="13"/>
          </p:nvPr>
        </p:nvSpPr>
        <p:spPr>
          <a:xfrm>
            <a:off x="457200" y="816430"/>
            <a:ext cx="8229600" cy="478970"/>
          </a:xfrm>
        </p:spPr>
        <p:txBody>
          <a:bodyPr>
            <a:noAutofit/>
          </a:bodyPr>
          <a:lstStyle>
            <a:lvl1pPr marL="0" indent="0">
              <a:spcBef>
                <a:spcPts val="0"/>
              </a:spcBef>
              <a:buNone/>
              <a:defRPr sz="2400">
                <a:solidFill>
                  <a:schemeClr val="bg1"/>
                </a:solidFill>
                <a:latin typeface="Arial" pitchFamily="34" charset="0"/>
                <a:ea typeface="Verdana" pitchFamily="34" charset="0"/>
                <a:cs typeface="Arial" pitchFamily="34" charset="0"/>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a:t>Click to edit Master text styles</a:t>
            </a:r>
          </a:p>
        </p:txBody>
      </p:sp>
      <p:sp>
        <p:nvSpPr>
          <p:cNvPr id="9" name="Text Placeholder 8"/>
          <p:cNvSpPr>
            <a:spLocks noGrp="1"/>
          </p:cNvSpPr>
          <p:nvPr>
            <p:ph type="body" sz="quarter" idx="14"/>
          </p:nvPr>
        </p:nvSpPr>
        <p:spPr>
          <a:xfrm>
            <a:off x="5029200" y="1600201"/>
            <a:ext cx="3657600" cy="1600199"/>
          </a:xfrm>
        </p:spPr>
        <p:txBody>
          <a:bodyPr anchor="b">
            <a:noAutofit/>
          </a:bodyPr>
          <a:lstStyle>
            <a:lvl1pPr marL="0" indent="0">
              <a:spcBef>
                <a:spcPts val="0"/>
              </a:spcBef>
              <a:buNone/>
              <a:defRPr sz="4400" baseline="0">
                <a:latin typeface="Arial" pitchFamily="34" charset="0"/>
                <a:ea typeface="Verdana" pitchFamily="34" charset="0"/>
                <a:cs typeface="Arial" pitchFamily="34" charset="0"/>
              </a:defRPr>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a:t>Click to edit Master text styles</a:t>
            </a:r>
          </a:p>
        </p:txBody>
      </p:sp>
      <p:sp>
        <p:nvSpPr>
          <p:cNvPr id="10" name="Text Placeholder 8"/>
          <p:cNvSpPr>
            <a:spLocks noGrp="1"/>
          </p:cNvSpPr>
          <p:nvPr>
            <p:ph type="body" sz="quarter" idx="15"/>
          </p:nvPr>
        </p:nvSpPr>
        <p:spPr>
          <a:xfrm>
            <a:off x="5029200" y="3200400"/>
            <a:ext cx="3657600" cy="2925763"/>
          </a:xfrm>
        </p:spPr>
        <p:txBody>
          <a:bodyPr>
            <a:noAutofit/>
          </a:bodyPr>
          <a:lstStyle>
            <a:lvl1pPr marL="0" indent="0">
              <a:spcBef>
                <a:spcPts val="0"/>
              </a:spcBef>
              <a:buNone/>
              <a:defRPr sz="2800">
                <a:latin typeface="Arial" pitchFamily="34" charset="0"/>
                <a:ea typeface="Verdana" pitchFamily="34" charset="0"/>
                <a:cs typeface="Arial" pitchFamily="34" charset="0"/>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a:t>Click to edit Master text styles</a:t>
            </a:r>
          </a:p>
        </p:txBody>
      </p:sp>
      <p:sp>
        <p:nvSpPr>
          <p:cNvPr id="5" name="Content Placeholder 4"/>
          <p:cNvSpPr>
            <a:spLocks noGrp="1"/>
          </p:cNvSpPr>
          <p:nvPr>
            <p:ph sz="quarter" idx="16"/>
          </p:nvPr>
        </p:nvSpPr>
        <p:spPr>
          <a:xfrm>
            <a:off x="1600200" y="6285230"/>
            <a:ext cx="7543800" cy="572770"/>
          </a:xfrm>
          <a:solidFill>
            <a:srgbClr val="8A288F"/>
          </a:solidFill>
        </p:spPr>
        <p:txBody>
          <a:bodyPr>
            <a:noAutofit/>
          </a:bodyPr>
          <a:lstStyle>
            <a:lvl1pPr algn="ctr">
              <a:defRPr sz="1100">
                <a:latin typeface="Arial" pitchFamily="34" charset="0"/>
                <a:cs typeface="Arial" pitchFamily="34" charset="0"/>
              </a:defRPr>
            </a:lvl1pPr>
            <a:lvl2pPr>
              <a:defRPr sz="1100">
                <a:latin typeface="Arial" pitchFamily="34" charset="0"/>
                <a:cs typeface="Arial" pitchFamily="34" charset="0"/>
              </a:defRPr>
            </a:lvl2pPr>
            <a:lvl3pPr>
              <a:defRPr sz="1100">
                <a:latin typeface="Arial" pitchFamily="34" charset="0"/>
                <a:cs typeface="Arial" pitchFamily="34" charset="0"/>
              </a:defRPr>
            </a:lvl3pPr>
            <a:lvl4pPr>
              <a:defRPr sz="1100">
                <a:latin typeface="Arial" pitchFamily="34" charset="0"/>
                <a:cs typeface="Arial" pitchFamily="34" charset="0"/>
              </a:defRPr>
            </a:lvl4pPr>
            <a:lvl5pPr>
              <a:defRPr sz="1100">
                <a:latin typeface="Arial" pitchFamily="34" charset="0"/>
                <a:cs typeface="Arial" pitchFamily="34" charset="0"/>
              </a:defRPr>
            </a:lvl5pPr>
          </a:lstStyle>
          <a:p>
            <a:pPr lvl="0"/>
            <a:r>
              <a:rPr lang="en-US"/>
              <a:t>Click to edit Master text styles</a:t>
            </a:r>
          </a:p>
        </p:txBody>
      </p:sp>
    </p:spTree>
    <p:extLst>
      <p:ext uri="{BB962C8B-B14F-4D97-AF65-F5344CB8AC3E}">
        <p14:creationId xmlns:p14="http://schemas.microsoft.com/office/powerpoint/2010/main" val="2321533556"/>
      </p:ext>
    </p:extLst>
  </p:cSld>
  <p:clrMapOvr>
    <a:masterClrMapping/>
  </p:clrMapOvr>
  <p:transition spd="slow"/>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 y="27709"/>
            <a:ext cx="9052560" cy="1039091"/>
          </a:xfrm>
          <a:solidFill>
            <a:srgbClr val="8A288F"/>
          </a:solidFill>
        </p:spPr>
        <p:txBody>
          <a:bodyPr>
            <a:normAutofit/>
          </a:bodyPr>
          <a:lstStyle>
            <a:lvl1pPr algn="ctr">
              <a:defRPr sz="3600">
                <a:latin typeface="Arial" pitchFamily="34" charset="0"/>
                <a:ea typeface="Verdana"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marL="342900" indent="-342900">
              <a:buClr>
                <a:srgbClr val="8A288F"/>
              </a:buClr>
              <a:buSzPct val="100000"/>
              <a:buFont typeface="Arial" pitchFamily="34" charset="0"/>
              <a:buChar char="•"/>
              <a:defRPr sz="2600"/>
            </a:lvl1pPr>
            <a:lvl2pPr marL="742950" indent="-285750">
              <a:buClr>
                <a:srgbClr val="8A288F"/>
              </a:buClr>
              <a:buFont typeface="Arial" pitchFamily="34" charset="0"/>
              <a:buChar char="•"/>
              <a:defRPr/>
            </a:lvl2pPr>
            <a:lvl3pPr marL="1143000" indent="-228600">
              <a:buClr>
                <a:srgbClr val="8A288F"/>
              </a:buClr>
              <a:buFont typeface="Arial" pitchFamily="34" charset="0"/>
              <a:buChar char="•"/>
              <a:defRPr sz="2200"/>
            </a:lvl3pPr>
            <a:lvl4pPr marL="1600200" indent="-228600">
              <a:buClr>
                <a:srgbClr val="8A288F"/>
              </a:buClr>
              <a:buFont typeface="Arial" pitchFamily="34" charset="0"/>
              <a:buChar char="•"/>
              <a:defRPr/>
            </a:lvl4pPr>
            <a:lvl5pPr marL="2057400" indent="-228600">
              <a:buClr>
                <a:srgbClr val="8A288F"/>
              </a:buClr>
              <a:buFont typeface="Arial" pitchFamily="34" charset="0"/>
              <a:buChar cha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05728216"/>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Figure + Caption Layout">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6" name="Rectangle 5"/>
          <p:cNvSpPr/>
          <p:nvPr userDrawn="1"/>
        </p:nvSpPr>
        <p:spPr bwMode="white">
          <a:xfrm>
            <a:off x="-7938" y="6248400"/>
            <a:ext cx="9151938" cy="617538"/>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Title 1"/>
          <p:cNvSpPr>
            <a:spLocks noGrp="1"/>
          </p:cNvSpPr>
          <p:nvPr>
            <p:ph type="title"/>
          </p:nvPr>
        </p:nvSpPr>
        <p:spPr>
          <a:xfrm>
            <a:off x="519169" y="357626"/>
            <a:ext cx="8032638" cy="1004011"/>
          </a:xfrm>
        </p:spPr>
        <p:txBody>
          <a:bodyPr>
            <a:normAutofit/>
          </a:bodyPr>
          <a:lstStyle>
            <a:lvl1pPr algn="ctr">
              <a:defRPr sz="3600" b="0">
                <a:solidFill>
                  <a:schemeClr val="tx1"/>
                </a:solidFill>
              </a:defRPr>
            </a:lvl1pPr>
          </a:lstStyle>
          <a:p>
            <a:r>
              <a:rPr lang="en-US"/>
              <a:t>Click to edit Master title style</a:t>
            </a:r>
            <a:endParaRPr lang="en-US" dirty="0"/>
          </a:p>
        </p:txBody>
      </p:sp>
      <p:sp>
        <p:nvSpPr>
          <p:cNvPr id="3" name="Picture Placeholder 2"/>
          <p:cNvSpPr>
            <a:spLocks noGrp="1"/>
          </p:cNvSpPr>
          <p:nvPr>
            <p:ph type="pic" sz="quarter" idx="10"/>
          </p:nvPr>
        </p:nvSpPr>
        <p:spPr>
          <a:xfrm>
            <a:off x="1143000" y="1752600"/>
            <a:ext cx="6997700" cy="3429000"/>
          </a:xfrm>
        </p:spPr>
        <p:txBody>
          <a:bodyPr rtlCol="0">
            <a:normAutofit/>
          </a:bodyPr>
          <a:lstStyle>
            <a:lvl1pPr>
              <a:buClr>
                <a:srgbClr val="8A288F"/>
              </a:buClr>
              <a:defRPr/>
            </a:lvl1pPr>
          </a:lstStyle>
          <a:p>
            <a:pPr lvl="0"/>
            <a:r>
              <a:rPr lang="en-US" noProof="0" dirty="0"/>
              <a:t>Click icon to add picture</a:t>
            </a:r>
          </a:p>
        </p:txBody>
      </p:sp>
      <p:sp>
        <p:nvSpPr>
          <p:cNvPr id="11" name="Text Placeholder 3"/>
          <p:cNvSpPr>
            <a:spLocks noGrp="1"/>
          </p:cNvSpPr>
          <p:nvPr>
            <p:ph type="body" sz="half" idx="2"/>
          </p:nvPr>
        </p:nvSpPr>
        <p:spPr>
          <a:xfrm>
            <a:off x="519169" y="5486400"/>
            <a:ext cx="8032638" cy="6651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Content Placeholder 3"/>
          <p:cNvSpPr>
            <a:spLocks noGrp="1"/>
          </p:cNvSpPr>
          <p:nvPr>
            <p:ph sz="quarter" idx="11"/>
          </p:nvPr>
        </p:nvSpPr>
        <p:spPr>
          <a:xfrm>
            <a:off x="2209800" y="2819400"/>
            <a:ext cx="3009900" cy="914400"/>
          </a:xfrm>
        </p:spPr>
        <p:txBody>
          <a:bodyPr/>
          <a:lstStyle>
            <a:lvl1pPr>
              <a:buClr>
                <a:srgbClr val="8A288F"/>
              </a:buClr>
              <a:defRPr/>
            </a:lvl1pPr>
            <a:lvl2pPr>
              <a:buClr>
                <a:srgbClr val="8A288F"/>
              </a:buClr>
              <a:defRPr/>
            </a:lvl2pPr>
            <a:lvl3pPr>
              <a:buClr>
                <a:srgbClr val="8A288F"/>
              </a:buClr>
              <a:defRPr/>
            </a:lvl3pPr>
            <a:lvl4pPr>
              <a:buClr>
                <a:srgbClr val="8A288F"/>
              </a:buClr>
              <a:defRPr/>
            </a:lvl4pPr>
            <a:lvl5pPr>
              <a:buClr>
                <a:srgbClr val="8A288F"/>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p:cNvSpPr txBox="1">
            <a:spLocks/>
          </p:cNvSpPr>
          <p:nvPr userDrawn="1"/>
        </p:nvSpPr>
        <p:spPr>
          <a:xfrm>
            <a:off x="8153400" y="6324600"/>
            <a:ext cx="914400" cy="457200"/>
          </a:xfrm>
          <a:prstGeom prst="rect">
            <a:avLst/>
          </a:prstGeom>
        </p:spPr>
        <p:txBody>
          <a:bodyPr anchor="ct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lgn="ctr">
              <a:defRPr/>
            </a:pPr>
            <a:r>
              <a:rPr lang="en-US" sz="1200" dirty="0">
                <a:solidFill>
                  <a:schemeClr val="bg1"/>
                </a:solidFill>
                <a:latin typeface="Verdana" panose="020B0604030504040204" pitchFamily="34" charset="0"/>
                <a:ea typeface="Verdana" panose="020B0604030504040204" pitchFamily="34" charset="0"/>
                <a:cs typeface="Verdana" panose="020B0604030504040204" pitchFamily="34" charset="0"/>
              </a:rPr>
              <a:t>9-</a:t>
            </a:r>
            <a:fld id="{432E8A05-05FF-45FC-8B7A-11FF800F41EA}" type="slidenum">
              <a:rPr lang="en-US" sz="1200" smtClean="0">
                <a:solidFill>
                  <a:schemeClr val="bg1"/>
                </a:solidFill>
                <a:latin typeface="Verdana" panose="020B0604030504040204" pitchFamily="34" charset="0"/>
                <a:ea typeface="Verdana" panose="020B0604030504040204" pitchFamily="34" charset="0"/>
                <a:cs typeface="Verdana" panose="020B0604030504040204" pitchFamily="34" charset="0"/>
              </a:rPr>
              <a:pPr algn="ctr">
                <a:defRPr/>
              </a:pPr>
              <a:t>‹#›</a:t>
            </a:fld>
            <a:endParaRPr lang="en-US" sz="12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pic>
        <p:nvPicPr>
          <p:cNvPr id="13"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6200" y="6372225"/>
            <a:ext cx="1362075" cy="409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pyright" descr="Pearson: Copyright 2015, 2012, 2009"/>
          <p:cNvSpPr txBox="1">
            <a:spLocks noChangeArrowheads="1"/>
          </p:cNvSpPr>
          <p:nvPr userDrawn="1"/>
        </p:nvSpPr>
        <p:spPr bwMode="auto">
          <a:xfrm>
            <a:off x="1676400" y="6297613"/>
            <a:ext cx="6444342" cy="528637"/>
          </a:xfrm>
          <a:prstGeom prst="rect">
            <a:avLst/>
          </a:prstGeom>
          <a:solidFill>
            <a:srgbClr val="8A288F"/>
          </a:solidFill>
          <a:ln w="9525">
            <a:noFill/>
            <a:miter lim="800000"/>
            <a:headEnd/>
            <a:tailEnd/>
          </a:ln>
        </p:spPr>
        <p:txBody>
          <a:bodyPr lIns="0" tIns="0" rIns="0" bIns="0" anchor="ctr"/>
          <a:lstStyle>
            <a:lvl1pPr eaLnBrk="0" hangingPunct="0">
              <a:defRPr sz="2400">
                <a:solidFill>
                  <a:schemeClr val="tx1"/>
                </a:solidFill>
                <a:latin typeface="Arial" panose="020B0604020202020204" pitchFamily="34" charset="0"/>
              </a:defRPr>
            </a:lvl1pPr>
            <a:lvl2pPr marL="37931725" indent="-37474525" eaLnBrk="0" hangingPunct="0">
              <a:defRPr sz="2400">
                <a:solidFill>
                  <a:schemeClr val="tx1"/>
                </a:solidFill>
                <a:latin typeface="Arial" panose="020B0604020202020204" pitchFamily="34" charset="0"/>
              </a:defRPr>
            </a:lvl2pPr>
            <a:lvl3pPr eaLnBrk="0" hangingPunct="0">
              <a:defRPr sz="2400">
                <a:solidFill>
                  <a:schemeClr val="tx1"/>
                </a:solidFill>
                <a:latin typeface="Arial" panose="020B0604020202020204" pitchFamily="34" charset="0"/>
              </a:defRPr>
            </a:lvl3pPr>
            <a:lvl4pPr eaLnBrk="0" hangingPunct="0">
              <a:defRPr sz="2400">
                <a:solidFill>
                  <a:schemeClr val="tx1"/>
                </a:solidFill>
                <a:latin typeface="Arial" panose="020B0604020202020204" pitchFamily="34" charset="0"/>
              </a:defRPr>
            </a:lvl4pPr>
            <a:lvl5pPr eaLnBrk="0" hangingPunct="0">
              <a:defRPr sz="2400">
                <a:solidFill>
                  <a:schemeClr val="tx1"/>
                </a:solidFill>
                <a:latin typeface="Arial" panose="020B0604020202020204" pitchFamily="34" charset="0"/>
              </a:defRPr>
            </a:lvl5pPr>
            <a:lvl6pPr marL="457200" eaLnBrk="0" fontAlgn="base" hangingPunct="0">
              <a:spcBef>
                <a:spcPct val="0"/>
              </a:spcBef>
              <a:spcAft>
                <a:spcPct val="0"/>
              </a:spcAft>
              <a:defRPr sz="2400">
                <a:solidFill>
                  <a:schemeClr val="tx1"/>
                </a:solidFill>
                <a:latin typeface="Arial" panose="020B0604020202020204" pitchFamily="34" charset="0"/>
              </a:defRPr>
            </a:lvl6pPr>
            <a:lvl7pPr marL="914400" eaLnBrk="0" fontAlgn="base" hangingPunct="0">
              <a:spcBef>
                <a:spcPct val="0"/>
              </a:spcBef>
              <a:spcAft>
                <a:spcPct val="0"/>
              </a:spcAft>
              <a:defRPr sz="2400">
                <a:solidFill>
                  <a:schemeClr val="tx1"/>
                </a:solidFill>
                <a:latin typeface="Arial" panose="020B0604020202020204" pitchFamily="34" charset="0"/>
              </a:defRPr>
            </a:lvl7pPr>
            <a:lvl8pPr marL="1371600" eaLnBrk="0" fontAlgn="base" hangingPunct="0">
              <a:spcBef>
                <a:spcPct val="0"/>
              </a:spcBef>
              <a:spcAft>
                <a:spcPct val="0"/>
              </a:spcAft>
              <a:defRPr sz="2400">
                <a:solidFill>
                  <a:schemeClr val="tx1"/>
                </a:solidFill>
                <a:latin typeface="Arial" panose="020B0604020202020204" pitchFamily="34" charset="0"/>
              </a:defRPr>
            </a:lvl8pPr>
            <a:lvl9pPr marL="1828800" eaLnBrk="0" fontAlgn="base" hangingPunct="0">
              <a:spcBef>
                <a:spcPct val="0"/>
              </a:spcBef>
              <a:spcAft>
                <a:spcPct val="0"/>
              </a:spcAft>
              <a:defRPr sz="2400">
                <a:solidFill>
                  <a:schemeClr val="tx1"/>
                </a:solidFill>
                <a:latin typeface="Arial" panose="020B0604020202020204" pitchFamily="34" charset="0"/>
              </a:defRPr>
            </a:lvl9pPr>
          </a:lstStyle>
          <a:p>
            <a:pPr marL="0" algn="l">
              <a:buNone/>
              <a:defRPr/>
            </a:pPr>
            <a:r>
              <a:rPr lang="en-US" altLang="zh-TW" sz="1000" b="1" dirty="0">
                <a:solidFill>
                  <a:schemeClr val="bg1"/>
                </a:solidFill>
                <a:latin typeface="Arial Narrow" pitchFamily="34" charset="0"/>
              </a:rPr>
              <a:t>© 2018 </a:t>
            </a:r>
            <a:r>
              <a:rPr lang="en-US" altLang="zh-TW" sz="1000" b="1" dirty="0" err="1">
                <a:solidFill>
                  <a:schemeClr val="bg1"/>
                </a:solidFill>
                <a:latin typeface="Arial Narrow" pitchFamily="34" charset="0"/>
              </a:rPr>
              <a:t>Cengage</a:t>
            </a:r>
            <a:r>
              <a:rPr lang="zh-TW" altLang="zh-TW" sz="1000" b="1" dirty="0">
                <a:solidFill>
                  <a:schemeClr val="bg1"/>
                </a:solidFill>
                <a:latin typeface="+mn-lt"/>
              </a:rPr>
              <a:t>版權所有，為課本著作之延伸教材，亦受著作權法之規範保護，僅作為授課教學使用，禁止列印、影印、未經授權重製和公開散佈</a:t>
            </a:r>
            <a:endParaRPr lang="en-US" altLang="zh-TW" sz="1000" dirty="0">
              <a:latin typeface="+mn-lt"/>
            </a:endParaRPr>
          </a:p>
        </p:txBody>
      </p:sp>
    </p:spTree>
    <p:extLst>
      <p:ext uri="{BB962C8B-B14F-4D97-AF65-F5344CB8AC3E}">
        <p14:creationId xmlns:p14="http://schemas.microsoft.com/office/powerpoint/2010/main" val="1004922670"/>
      </p:ext>
    </p:extLst>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52400" y="1600200"/>
            <a:ext cx="88392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2743200" y="6324600"/>
            <a:ext cx="3810000" cy="457200"/>
          </a:xfrm>
          <a:prstGeom prst="rect">
            <a:avLst/>
          </a:prstGeom>
        </p:spPr>
        <p:txBody>
          <a:bodyPr/>
          <a:lstStyle/>
          <a:p>
            <a:r>
              <a:rPr lang="en-US"/>
              <a:t>© 2016 Cengage Learning®. May not be scanned, copied or duplicated, or posted to a publicly accessible website, in whole or in part.</a:t>
            </a:r>
            <a:endParaRPr lang="en-US" dirty="0"/>
          </a:p>
        </p:txBody>
      </p:sp>
      <p:sp>
        <p:nvSpPr>
          <p:cNvPr id="8" name="Text Placeholder 7"/>
          <p:cNvSpPr>
            <a:spLocks noGrp="1"/>
          </p:cNvSpPr>
          <p:nvPr>
            <p:ph type="body" sz="quarter" idx="13" hasCustomPrompt="1"/>
          </p:nvPr>
        </p:nvSpPr>
        <p:spPr>
          <a:xfrm>
            <a:off x="152400" y="6400800"/>
            <a:ext cx="1676400" cy="457200"/>
          </a:xfrm>
        </p:spPr>
        <p:txBody>
          <a:bodyPr>
            <a:normAutofit/>
          </a:bodyPr>
          <a:lstStyle>
            <a:lvl1pPr>
              <a:buNone/>
              <a:defRPr sz="1200"/>
            </a:lvl1pPr>
          </a:lstStyle>
          <a:p>
            <a:pPr lvl="0"/>
            <a:r>
              <a:rPr lang="en-US" dirty="0"/>
              <a:t>Page </a:t>
            </a:r>
          </a:p>
        </p:txBody>
      </p:sp>
      <p:sp>
        <p:nvSpPr>
          <p:cNvPr id="7" name="Rectangle 6"/>
          <p:cNvSpPr/>
          <p:nvPr userDrawn="1"/>
        </p:nvSpPr>
        <p:spPr>
          <a:xfrm>
            <a:off x="8534400" y="6248400"/>
            <a:ext cx="609600" cy="609600"/>
          </a:xfrm>
          <a:prstGeom prst="rect">
            <a:avLst/>
          </a:prstGeom>
          <a:solidFill>
            <a:srgbClr val="A52439"/>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5"/>
          <p:cNvSpPr>
            <a:spLocks noGrp="1"/>
          </p:cNvSpPr>
          <p:nvPr>
            <p:ph type="sldNum" sz="quarter" idx="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extLst>
      <p:ext uri="{BB962C8B-B14F-4D97-AF65-F5344CB8AC3E}">
        <p14:creationId xmlns:p14="http://schemas.microsoft.com/office/powerpoint/2010/main" val="207711163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52400" y="1600200"/>
            <a:ext cx="88392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2743200" y="6324600"/>
            <a:ext cx="3810000" cy="457200"/>
          </a:xfrm>
          <a:prstGeom prst="rect">
            <a:avLst/>
          </a:prstGeom>
        </p:spPr>
        <p:txBody>
          <a:bodyPr/>
          <a:lstStyle/>
          <a:p>
            <a:r>
              <a:rPr lang="en-US"/>
              <a:t>© 2016 Cengage Learning®. May not be scanned, copied or duplicated, or posted to a publicly accessible website, in whole or in part.</a:t>
            </a:r>
            <a:endParaRPr lang="en-US" dirty="0"/>
          </a:p>
        </p:txBody>
      </p:sp>
      <p:sp>
        <p:nvSpPr>
          <p:cNvPr id="8" name="Text Placeholder 7"/>
          <p:cNvSpPr>
            <a:spLocks noGrp="1"/>
          </p:cNvSpPr>
          <p:nvPr>
            <p:ph type="body" sz="quarter" idx="13" hasCustomPrompt="1"/>
          </p:nvPr>
        </p:nvSpPr>
        <p:spPr>
          <a:xfrm>
            <a:off x="152400" y="6400800"/>
            <a:ext cx="1676400" cy="457200"/>
          </a:xfrm>
        </p:spPr>
        <p:txBody>
          <a:bodyPr>
            <a:normAutofit/>
          </a:bodyPr>
          <a:lstStyle>
            <a:lvl1pPr>
              <a:buNone/>
              <a:defRPr sz="1200"/>
            </a:lvl1pPr>
          </a:lstStyle>
          <a:p>
            <a:pPr lvl="0"/>
            <a:r>
              <a:rPr lang="en-US" dirty="0"/>
              <a:t>Page </a:t>
            </a:r>
          </a:p>
        </p:txBody>
      </p:sp>
      <p:sp>
        <p:nvSpPr>
          <p:cNvPr id="7" name="Rectangle 6"/>
          <p:cNvSpPr/>
          <p:nvPr userDrawn="1"/>
        </p:nvSpPr>
        <p:spPr>
          <a:xfrm>
            <a:off x="8534400" y="6248400"/>
            <a:ext cx="609600" cy="609600"/>
          </a:xfrm>
          <a:prstGeom prst="rect">
            <a:avLst/>
          </a:prstGeom>
          <a:solidFill>
            <a:srgbClr val="A52439"/>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5"/>
          <p:cNvSpPr>
            <a:spLocks noGrp="1"/>
          </p:cNvSpPr>
          <p:nvPr>
            <p:ph type="sldNum" sz="quarter" idx="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extLst>
      <p:ext uri="{BB962C8B-B14F-4D97-AF65-F5344CB8AC3E}">
        <p14:creationId xmlns:p14="http://schemas.microsoft.com/office/powerpoint/2010/main" val="207711163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52400" y="1600200"/>
            <a:ext cx="88392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2743200" y="6324600"/>
            <a:ext cx="3810000" cy="457200"/>
          </a:xfrm>
          <a:prstGeom prst="rect">
            <a:avLst/>
          </a:prstGeom>
        </p:spPr>
        <p:txBody>
          <a:bodyPr/>
          <a:lstStyle/>
          <a:p>
            <a:r>
              <a:rPr lang="en-US"/>
              <a:t>© 2016 Cengage Learning®. May not be scanned, copied or duplicated, or posted to a publicly accessible website, in whole or in part.</a:t>
            </a:r>
            <a:endParaRPr lang="en-US" dirty="0"/>
          </a:p>
        </p:txBody>
      </p:sp>
      <p:sp>
        <p:nvSpPr>
          <p:cNvPr id="8" name="Text Placeholder 7"/>
          <p:cNvSpPr>
            <a:spLocks noGrp="1"/>
          </p:cNvSpPr>
          <p:nvPr>
            <p:ph type="body" sz="quarter" idx="13" hasCustomPrompt="1"/>
          </p:nvPr>
        </p:nvSpPr>
        <p:spPr>
          <a:xfrm>
            <a:off x="152400" y="6400800"/>
            <a:ext cx="1676400" cy="457200"/>
          </a:xfrm>
        </p:spPr>
        <p:txBody>
          <a:bodyPr>
            <a:normAutofit/>
          </a:bodyPr>
          <a:lstStyle>
            <a:lvl1pPr>
              <a:buNone/>
              <a:defRPr sz="1200"/>
            </a:lvl1pPr>
          </a:lstStyle>
          <a:p>
            <a:pPr lvl="0"/>
            <a:r>
              <a:rPr lang="en-US" dirty="0"/>
              <a:t>Page </a:t>
            </a:r>
          </a:p>
        </p:txBody>
      </p:sp>
      <p:sp>
        <p:nvSpPr>
          <p:cNvPr id="7" name="Rectangle 6"/>
          <p:cNvSpPr/>
          <p:nvPr userDrawn="1"/>
        </p:nvSpPr>
        <p:spPr>
          <a:xfrm>
            <a:off x="8534400" y="6248400"/>
            <a:ext cx="609600" cy="609600"/>
          </a:xfrm>
          <a:prstGeom prst="rect">
            <a:avLst/>
          </a:prstGeom>
          <a:solidFill>
            <a:srgbClr val="A52439"/>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5"/>
          <p:cNvSpPr>
            <a:spLocks noGrp="1"/>
          </p:cNvSpPr>
          <p:nvPr>
            <p:ph type="sldNum" sz="quarter" idx="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extLst>
      <p:ext uri="{BB962C8B-B14F-4D97-AF65-F5344CB8AC3E}">
        <p14:creationId xmlns:p14="http://schemas.microsoft.com/office/powerpoint/2010/main" val="96318495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52400" y="1600200"/>
            <a:ext cx="88392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2743200" y="6324600"/>
            <a:ext cx="3810000" cy="457200"/>
          </a:xfrm>
          <a:prstGeom prst="rect">
            <a:avLst/>
          </a:prstGeom>
        </p:spPr>
        <p:txBody>
          <a:bodyPr/>
          <a:lstStyle/>
          <a:p>
            <a:r>
              <a:rPr lang="en-US"/>
              <a:t>© 2016 Cengage Learning®. May not be scanned, copied or duplicated, or posted to a publicly accessible website, in whole or in part.</a:t>
            </a:r>
            <a:endParaRPr lang="en-US" dirty="0"/>
          </a:p>
        </p:txBody>
      </p:sp>
      <p:sp>
        <p:nvSpPr>
          <p:cNvPr id="8" name="Text Placeholder 7"/>
          <p:cNvSpPr>
            <a:spLocks noGrp="1"/>
          </p:cNvSpPr>
          <p:nvPr>
            <p:ph type="body" sz="quarter" idx="13" hasCustomPrompt="1"/>
          </p:nvPr>
        </p:nvSpPr>
        <p:spPr>
          <a:xfrm>
            <a:off x="152400" y="6400800"/>
            <a:ext cx="1676400" cy="457200"/>
          </a:xfrm>
        </p:spPr>
        <p:txBody>
          <a:bodyPr>
            <a:normAutofit/>
          </a:bodyPr>
          <a:lstStyle>
            <a:lvl1pPr>
              <a:buNone/>
              <a:defRPr sz="1200"/>
            </a:lvl1pPr>
          </a:lstStyle>
          <a:p>
            <a:pPr lvl="0"/>
            <a:r>
              <a:rPr lang="en-US" dirty="0"/>
              <a:t>Page </a:t>
            </a:r>
          </a:p>
        </p:txBody>
      </p:sp>
      <p:sp>
        <p:nvSpPr>
          <p:cNvPr id="7" name="Rectangle 6"/>
          <p:cNvSpPr/>
          <p:nvPr userDrawn="1"/>
        </p:nvSpPr>
        <p:spPr>
          <a:xfrm>
            <a:off x="8534400" y="6248400"/>
            <a:ext cx="609600" cy="609600"/>
          </a:xfrm>
          <a:prstGeom prst="rect">
            <a:avLst/>
          </a:prstGeom>
          <a:solidFill>
            <a:srgbClr val="A52439"/>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5"/>
          <p:cNvSpPr>
            <a:spLocks noGrp="1"/>
          </p:cNvSpPr>
          <p:nvPr>
            <p:ph type="sldNum" sz="quarter" idx="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extLst>
      <p:ext uri="{BB962C8B-B14F-4D97-AF65-F5344CB8AC3E}">
        <p14:creationId xmlns:p14="http://schemas.microsoft.com/office/powerpoint/2010/main" val="224397414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52400" y="1600200"/>
            <a:ext cx="88392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2743200" y="6324600"/>
            <a:ext cx="3810000" cy="457200"/>
          </a:xfrm>
          <a:prstGeom prst="rect">
            <a:avLst/>
          </a:prstGeom>
        </p:spPr>
        <p:txBody>
          <a:bodyPr/>
          <a:lstStyle/>
          <a:p>
            <a:r>
              <a:rPr lang="en-US"/>
              <a:t>© 2016 Cengage Learning®. May not be scanned, copied or duplicated, or posted to a publicly accessible website, in whole or in part.</a:t>
            </a:r>
            <a:endParaRPr lang="en-US" dirty="0"/>
          </a:p>
        </p:txBody>
      </p:sp>
      <p:sp>
        <p:nvSpPr>
          <p:cNvPr id="8" name="Text Placeholder 7"/>
          <p:cNvSpPr>
            <a:spLocks noGrp="1"/>
          </p:cNvSpPr>
          <p:nvPr>
            <p:ph type="body" sz="quarter" idx="13" hasCustomPrompt="1"/>
          </p:nvPr>
        </p:nvSpPr>
        <p:spPr>
          <a:xfrm>
            <a:off x="152400" y="6400800"/>
            <a:ext cx="1676400" cy="457200"/>
          </a:xfrm>
        </p:spPr>
        <p:txBody>
          <a:bodyPr>
            <a:normAutofit/>
          </a:bodyPr>
          <a:lstStyle>
            <a:lvl1pPr>
              <a:buNone/>
              <a:defRPr sz="1200"/>
            </a:lvl1pPr>
          </a:lstStyle>
          <a:p>
            <a:pPr lvl="0"/>
            <a:r>
              <a:rPr lang="en-US" dirty="0"/>
              <a:t>Page </a:t>
            </a:r>
          </a:p>
        </p:txBody>
      </p:sp>
      <p:sp>
        <p:nvSpPr>
          <p:cNvPr id="7" name="Rectangle 6"/>
          <p:cNvSpPr/>
          <p:nvPr userDrawn="1"/>
        </p:nvSpPr>
        <p:spPr>
          <a:xfrm>
            <a:off x="8534400" y="6248400"/>
            <a:ext cx="609600" cy="609600"/>
          </a:xfrm>
          <a:prstGeom prst="rect">
            <a:avLst/>
          </a:prstGeom>
          <a:solidFill>
            <a:srgbClr val="A52439"/>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5"/>
          <p:cNvSpPr>
            <a:spLocks noGrp="1"/>
          </p:cNvSpPr>
          <p:nvPr>
            <p:ph type="sldNum" sz="quarter" idx="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extLst>
      <p:ext uri="{BB962C8B-B14F-4D97-AF65-F5344CB8AC3E}">
        <p14:creationId xmlns:p14="http://schemas.microsoft.com/office/powerpoint/2010/main" val="224397414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a:xfrm>
            <a:off x="2743200" y="6400800"/>
            <a:ext cx="3810000" cy="457200"/>
          </a:xfrm>
          <a:prstGeom prst="rect">
            <a:avLst/>
          </a:prstGeom>
        </p:spPr>
        <p:txBody>
          <a:bodyPr/>
          <a:lstStyle/>
          <a:p>
            <a:r>
              <a:rPr lang="en-US"/>
              <a:t>© 2016 Cengage Learning®. May not be scanned, copied or duplicated, or posted to a publicly accessible website, in whole or in part.</a:t>
            </a:r>
            <a:endParaRPr lang="en-US" dirty="0"/>
          </a:p>
        </p:txBody>
      </p:sp>
      <p:sp>
        <p:nvSpPr>
          <p:cNvPr id="8" name="Text Placeholder 7"/>
          <p:cNvSpPr>
            <a:spLocks noGrp="1"/>
          </p:cNvSpPr>
          <p:nvPr>
            <p:ph type="body" sz="quarter" idx="13" hasCustomPrompt="1"/>
          </p:nvPr>
        </p:nvSpPr>
        <p:spPr>
          <a:xfrm>
            <a:off x="152400" y="6400800"/>
            <a:ext cx="1676400" cy="457200"/>
          </a:xfrm>
        </p:spPr>
        <p:txBody>
          <a:bodyPr>
            <a:normAutofit/>
          </a:bodyPr>
          <a:lstStyle>
            <a:lvl1pPr>
              <a:buNone/>
              <a:defRPr sz="1200"/>
            </a:lvl1pPr>
          </a:lstStyle>
          <a:p>
            <a:pPr lvl="0"/>
            <a:r>
              <a:rPr lang="en-US" dirty="0"/>
              <a:t>Page </a:t>
            </a:r>
          </a:p>
        </p:txBody>
      </p:sp>
      <p:sp>
        <p:nvSpPr>
          <p:cNvPr id="9" name="Rectangle 8"/>
          <p:cNvSpPr/>
          <p:nvPr userDrawn="1"/>
        </p:nvSpPr>
        <p:spPr>
          <a:xfrm>
            <a:off x="8534400" y="6248400"/>
            <a:ext cx="609600" cy="609600"/>
          </a:xfrm>
          <a:prstGeom prst="rect">
            <a:avLst/>
          </a:prstGeom>
          <a:solidFill>
            <a:srgbClr val="A52439"/>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laceholder 5"/>
          <p:cNvSpPr>
            <a:spLocks noGrp="1"/>
          </p:cNvSpPr>
          <p:nvPr>
            <p:ph type="sldNum" sz="quarter" idx="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extLst>
      <p:ext uri="{BB962C8B-B14F-4D97-AF65-F5344CB8AC3E}">
        <p14:creationId xmlns:p14="http://schemas.microsoft.com/office/powerpoint/2010/main" val="26317289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6" name="Content Placeholder 1"/>
          <p:cNvSpPr>
            <a:spLocks noGrp="1"/>
          </p:cNvSpPr>
          <p:nvPr>
            <p:ph type="title"/>
          </p:nvPr>
        </p:nvSpPr>
        <p:spPr bwMode="auto">
          <a:xfrm>
            <a:off x="457200" y="26988"/>
            <a:ext cx="8229600" cy="1039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Content Placeholder 2"/>
          <p:cNvSpPr>
            <a:spLocks noGrp="1"/>
          </p:cNvSpPr>
          <p:nvPr>
            <p:ph type="body" idx="1"/>
          </p:nvPr>
        </p:nvSpPr>
        <p:spPr bwMode="auto">
          <a:xfrm>
            <a:off x="228600" y="1295400"/>
            <a:ext cx="8763000" cy="4830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p:nvSpPr>
        <p:spPr bwMode="white">
          <a:xfrm>
            <a:off x="0" y="0"/>
            <a:ext cx="9144000" cy="1133475"/>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Rectangle 13"/>
          <p:cNvSpPr/>
          <p:nvPr/>
        </p:nvSpPr>
        <p:spPr bwMode="white">
          <a:xfrm>
            <a:off x="-7938" y="6248400"/>
            <a:ext cx="9161463" cy="630238"/>
          </a:xfrm>
          <a:prstGeom prst="rect">
            <a:avLst/>
          </a:prstGeom>
          <a:solidFill>
            <a:srgbClr val="8A28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Slide Number Placeholder 5"/>
          <p:cNvSpPr txBox="1">
            <a:spLocks/>
          </p:cNvSpPr>
          <p:nvPr userDrawn="1"/>
        </p:nvSpPr>
        <p:spPr>
          <a:xfrm>
            <a:off x="8153400" y="6324600"/>
            <a:ext cx="914400" cy="457200"/>
          </a:xfrm>
          <a:prstGeom prst="rect">
            <a:avLst/>
          </a:prstGeom>
        </p:spPr>
        <p:txBody>
          <a:bodyPr anchor="ct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lgn="ctr">
              <a:defRPr/>
            </a:pPr>
            <a:r>
              <a:rPr lang="en-US" sz="1200" dirty="0">
                <a:solidFill>
                  <a:schemeClr val="bg1"/>
                </a:solidFill>
                <a:latin typeface="Verdana" panose="020B0604030504040204" pitchFamily="34" charset="0"/>
                <a:ea typeface="Verdana" panose="020B0604030504040204" pitchFamily="34" charset="0"/>
                <a:cs typeface="Verdana" panose="020B0604030504040204" pitchFamily="34" charset="0"/>
              </a:rPr>
              <a:t>9-</a:t>
            </a:r>
            <a:fld id="{432E8A05-05FF-45FC-8B7A-11FF800F41EA}" type="slidenum">
              <a:rPr lang="en-US" sz="1200" smtClean="0">
                <a:solidFill>
                  <a:schemeClr val="bg1"/>
                </a:solidFill>
                <a:latin typeface="Verdana" panose="020B0604030504040204" pitchFamily="34" charset="0"/>
                <a:ea typeface="Verdana" panose="020B0604030504040204" pitchFamily="34" charset="0"/>
                <a:cs typeface="Verdana" panose="020B0604030504040204" pitchFamily="34" charset="0"/>
              </a:rPr>
              <a:pPr algn="ctr">
                <a:defRPr/>
              </a:pPr>
              <a:t>‹#›</a:t>
            </a:fld>
            <a:endParaRPr lang="en-US" sz="12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pic>
        <p:nvPicPr>
          <p:cNvPr id="11" name="Picture 2"/>
          <p:cNvPicPr>
            <a:picLocks noChangeAspect="1" noChangeArrowheads="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76200" y="6372225"/>
            <a:ext cx="1362075" cy="409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Copyright" descr="Pearson: Copyright 2015, 2012, 2009"/>
          <p:cNvSpPr txBox="1">
            <a:spLocks noChangeArrowheads="1"/>
          </p:cNvSpPr>
          <p:nvPr userDrawn="1"/>
        </p:nvSpPr>
        <p:spPr bwMode="auto">
          <a:xfrm>
            <a:off x="1676400" y="6297613"/>
            <a:ext cx="6444342" cy="528637"/>
          </a:xfrm>
          <a:prstGeom prst="rect">
            <a:avLst/>
          </a:prstGeom>
          <a:solidFill>
            <a:srgbClr val="8A288F"/>
          </a:solidFill>
          <a:ln w="9525">
            <a:noFill/>
            <a:miter lim="800000"/>
            <a:headEnd/>
            <a:tailEnd/>
          </a:ln>
        </p:spPr>
        <p:txBody>
          <a:bodyPr lIns="0" tIns="0" rIns="0" bIns="0" anchor="ctr"/>
          <a:lstStyle>
            <a:lvl1pPr eaLnBrk="0" hangingPunct="0">
              <a:defRPr sz="2400">
                <a:solidFill>
                  <a:schemeClr val="tx1"/>
                </a:solidFill>
                <a:latin typeface="Arial" panose="020B0604020202020204" pitchFamily="34" charset="0"/>
              </a:defRPr>
            </a:lvl1pPr>
            <a:lvl2pPr marL="37931725" indent="-37474525" eaLnBrk="0" hangingPunct="0">
              <a:defRPr sz="2400">
                <a:solidFill>
                  <a:schemeClr val="tx1"/>
                </a:solidFill>
                <a:latin typeface="Arial" panose="020B0604020202020204" pitchFamily="34" charset="0"/>
              </a:defRPr>
            </a:lvl2pPr>
            <a:lvl3pPr eaLnBrk="0" hangingPunct="0">
              <a:defRPr sz="2400">
                <a:solidFill>
                  <a:schemeClr val="tx1"/>
                </a:solidFill>
                <a:latin typeface="Arial" panose="020B0604020202020204" pitchFamily="34" charset="0"/>
              </a:defRPr>
            </a:lvl3pPr>
            <a:lvl4pPr eaLnBrk="0" hangingPunct="0">
              <a:defRPr sz="2400">
                <a:solidFill>
                  <a:schemeClr val="tx1"/>
                </a:solidFill>
                <a:latin typeface="Arial" panose="020B0604020202020204" pitchFamily="34" charset="0"/>
              </a:defRPr>
            </a:lvl4pPr>
            <a:lvl5pPr eaLnBrk="0" hangingPunct="0">
              <a:defRPr sz="2400">
                <a:solidFill>
                  <a:schemeClr val="tx1"/>
                </a:solidFill>
                <a:latin typeface="Arial" panose="020B0604020202020204" pitchFamily="34" charset="0"/>
              </a:defRPr>
            </a:lvl5pPr>
            <a:lvl6pPr marL="457200" eaLnBrk="0" fontAlgn="base" hangingPunct="0">
              <a:spcBef>
                <a:spcPct val="0"/>
              </a:spcBef>
              <a:spcAft>
                <a:spcPct val="0"/>
              </a:spcAft>
              <a:defRPr sz="2400">
                <a:solidFill>
                  <a:schemeClr val="tx1"/>
                </a:solidFill>
                <a:latin typeface="Arial" panose="020B0604020202020204" pitchFamily="34" charset="0"/>
              </a:defRPr>
            </a:lvl6pPr>
            <a:lvl7pPr marL="914400" eaLnBrk="0" fontAlgn="base" hangingPunct="0">
              <a:spcBef>
                <a:spcPct val="0"/>
              </a:spcBef>
              <a:spcAft>
                <a:spcPct val="0"/>
              </a:spcAft>
              <a:defRPr sz="2400">
                <a:solidFill>
                  <a:schemeClr val="tx1"/>
                </a:solidFill>
                <a:latin typeface="Arial" panose="020B0604020202020204" pitchFamily="34" charset="0"/>
              </a:defRPr>
            </a:lvl7pPr>
            <a:lvl8pPr marL="1371600" eaLnBrk="0" fontAlgn="base" hangingPunct="0">
              <a:spcBef>
                <a:spcPct val="0"/>
              </a:spcBef>
              <a:spcAft>
                <a:spcPct val="0"/>
              </a:spcAft>
              <a:defRPr sz="2400">
                <a:solidFill>
                  <a:schemeClr val="tx1"/>
                </a:solidFill>
                <a:latin typeface="Arial" panose="020B0604020202020204" pitchFamily="34" charset="0"/>
              </a:defRPr>
            </a:lvl8pPr>
            <a:lvl9pPr marL="1828800" eaLnBrk="0" fontAlgn="base" hangingPunct="0">
              <a:spcBef>
                <a:spcPct val="0"/>
              </a:spcBef>
              <a:spcAft>
                <a:spcPct val="0"/>
              </a:spcAft>
              <a:defRPr sz="2400">
                <a:solidFill>
                  <a:schemeClr val="tx1"/>
                </a:solidFill>
                <a:latin typeface="Arial" panose="020B0604020202020204" pitchFamily="34" charset="0"/>
              </a:defRPr>
            </a:lvl9pPr>
          </a:lstStyle>
          <a:p>
            <a:pPr marL="0" algn="l">
              <a:buNone/>
              <a:defRPr/>
            </a:pPr>
            <a:r>
              <a:rPr lang="en-US" altLang="zh-TW" sz="1000" b="1" dirty="0">
                <a:solidFill>
                  <a:schemeClr val="bg1"/>
                </a:solidFill>
                <a:latin typeface="Arial Narrow" pitchFamily="34" charset="0"/>
              </a:rPr>
              <a:t>© 2018 </a:t>
            </a:r>
            <a:r>
              <a:rPr lang="en-US" altLang="zh-TW" sz="1000" b="1" dirty="0" err="1">
                <a:solidFill>
                  <a:schemeClr val="bg1"/>
                </a:solidFill>
                <a:latin typeface="Arial Narrow" pitchFamily="34" charset="0"/>
              </a:rPr>
              <a:t>Cengage</a:t>
            </a:r>
            <a:r>
              <a:rPr lang="zh-TW" altLang="zh-TW" sz="1000" b="1" dirty="0">
                <a:solidFill>
                  <a:schemeClr val="bg1"/>
                </a:solidFill>
                <a:latin typeface="+mn-lt"/>
              </a:rPr>
              <a:t>版權所有，為課本著作之延伸教材，亦受著作權法之規範保護，僅作為授課教學使用，禁止列印、影印、未經授權重製和公開散佈</a:t>
            </a:r>
            <a:endParaRPr lang="en-US" altLang="zh-TW" sz="1000" dirty="0">
              <a:latin typeface="+mn-lt"/>
            </a:endParaRPr>
          </a:p>
        </p:txBody>
      </p:sp>
    </p:spTree>
    <p:extLst>
      <p:ext uri="{BB962C8B-B14F-4D97-AF65-F5344CB8AC3E}">
        <p14:creationId xmlns:p14="http://schemas.microsoft.com/office/powerpoint/2010/main" val="900279163"/>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0" r:id="rId9"/>
  </p:sldLayoutIdLst>
  <p:hf sldNum="0" hdr="0" ftr="0" dt="0"/>
  <p:txStyles>
    <p:titleStyle>
      <a:lvl1pPr algn="ctr" rtl="0" eaLnBrk="1" fontAlgn="base" hangingPunct="1">
        <a:spcBef>
          <a:spcPct val="0"/>
        </a:spcBef>
        <a:spcAft>
          <a:spcPct val="0"/>
        </a:spcAft>
        <a:defRPr sz="3600" kern="1200">
          <a:solidFill>
            <a:schemeClr val="bg1"/>
          </a:solidFill>
          <a:latin typeface="Arial" pitchFamily="34" charset="0"/>
          <a:ea typeface="+mj-ea"/>
          <a:cs typeface="Arial" pitchFamily="34" charset="0"/>
        </a:defRPr>
      </a:lvl1pPr>
      <a:lvl2pPr algn="ctr" rtl="0" eaLnBrk="1" fontAlgn="base" hangingPunct="1">
        <a:spcBef>
          <a:spcPct val="0"/>
        </a:spcBef>
        <a:spcAft>
          <a:spcPct val="0"/>
        </a:spcAft>
        <a:defRPr sz="3600">
          <a:solidFill>
            <a:schemeClr val="bg1"/>
          </a:solidFill>
          <a:latin typeface="Arial" charset="0"/>
          <a:cs typeface="Arial" charset="0"/>
        </a:defRPr>
      </a:lvl2pPr>
      <a:lvl3pPr algn="ctr" rtl="0" eaLnBrk="1" fontAlgn="base" hangingPunct="1">
        <a:spcBef>
          <a:spcPct val="0"/>
        </a:spcBef>
        <a:spcAft>
          <a:spcPct val="0"/>
        </a:spcAft>
        <a:defRPr sz="3600">
          <a:solidFill>
            <a:schemeClr val="bg1"/>
          </a:solidFill>
          <a:latin typeface="Arial" charset="0"/>
          <a:cs typeface="Arial" charset="0"/>
        </a:defRPr>
      </a:lvl3pPr>
      <a:lvl4pPr algn="ctr" rtl="0" eaLnBrk="1" fontAlgn="base" hangingPunct="1">
        <a:spcBef>
          <a:spcPct val="0"/>
        </a:spcBef>
        <a:spcAft>
          <a:spcPct val="0"/>
        </a:spcAft>
        <a:defRPr sz="3600">
          <a:solidFill>
            <a:schemeClr val="bg1"/>
          </a:solidFill>
          <a:latin typeface="Arial" charset="0"/>
          <a:cs typeface="Arial" charset="0"/>
        </a:defRPr>
      </a:lvl4pPr>
      <a:lvl5pPr algn="ctr" rtl="0" eaLnBrk="1" fontAlgn="base" hangingPunct="1">
        <a:spcBef>
          <a:spcPct val="0"/>
        </a:spcBef>
        <a:spcAft>
          <a:spcPct val="0"/>
        </a:spcAft>
        <a:defRPr sz="3600">
          <a:solidFill>
            <a:schemeClr val="bg1"/>
          </a:solidFill>
          <a:latin typeface="Arial" charset="0"/>
          <a:cs typeface="Arial" charset="0"/>
        </a:defRPr>
      </a:lvl5pPr>
      <a:lvl6pPr marL="457200" algn="ctr" rtl="0" eaLnBrk="1" fontAlgn="base" hangingPunct="1">
        <a:spcBef>
          <a:spcPct val="0"/>
        </a:spcBef>
        <a:spcAft>
          <a:spcPct val="0"/>
        </a:spcAft>
        <a:defRPr sz="3600">
          <a:solidFill>
            <a:schemeClr val="bg1"/>
          </a:solidFill>
          <a:latin typeface="Arial" charset="0"/>
          <a:cs typeface="Arial" charset="0"/>
        </a:defRPr>
      </a:lvl6pPr>
      <a:lvl7pPr marL="914400" algn="ctr" rtl="0" eaLnBrk="1" fontAlgn="base" hangingPunct="1">
        <a:spcBef>
          <a:spcPct val="0"/>
        </a:spcBef>
        <a:spcAft>
          <a:spcPct val="0"/>
        </a:spcAft>
        <a:defRPr sz="3600">
          <a:solidFill>
            <a:schemeClr val="bg1"/>
          </a:solidFill>
          <a:latin typeface="Arial" charset="0"/>
          <a:cs typeface="Arial" charset="0"/>
        </a:defRPr>
      </a:lvl7pPr>
      <a:lvl8pPr marL="1371600" algn="ctr" rtl="0" eaLnBrk="1" fontAlgn="base" hangingPunct="1">
        <a:spcBef>
          <a:spcPct val="0"/>
        </a:spcBef>
        <a:spcAft>
          <a:spcPct val="0"/>
        </a:spcAft>
        <a:defRPr sz="3600">
          <a:solidFill>
            <a:schemeClr val="bg1"/>
          </a:solidFill>
          <a:latin typeface="Arial" charset="0"/>
          <a:cs typeface="Arial" charset="0"/>
        </a:defRPr>
      </a:lvl8pPr>
      <a:lvl9pPr marL="1828800" algn="ctr" rtl="0" eaLnBrk="1" fontAlgn="base" hangingPunct="1">
        <a:spcBef>
          <a:spcPct val="0"/>
        </a:spcBef>
        <a:spcAft>
          <a:spcPct val="0"/>
        </a:spcAft>
        <a:defRPr sz="3600">
          <a:solidFill>
            <a:schemeClr val="bg1"/>
          </a:solidFill>
          <a:latin typeface="Arial" charset="0"/>
          <a:cs typeface="Arial" charset="0"/>
        </a:defRPr>
      </a:lvl9pPr>
    </p:titleStyle>
    <p:bodyStyle>
      <a:lvl1pPr marL="342900" indent="-342900" algn="l" rtl="0" eaLnBrk="1" fontAlgn="base" hangingPunct="1">
        <a:spcBef>
          <a:spcPct val="20000"/>
        </a:spcBef>
        <a:spcAft>
          <a:spcPct val="0"/>
        </a:spcAft>
        <a:buClr>
          <a:srgbClr val="8A288F"/>
        </a:buClr>
        <a:buFont typeface="Arial" charset="0"/>
        <a:buChar char="•"/>
        <a:defRPr sz="2600" kern="1200">
          <a:solidFill>
            <a:schemeClr val="tx1"/>
          </a:solidFill>
          <a:latin typeface="Arial" pitchFamily="34" charset="0"/>
          <a:ea typeface="Verdana" pitchFamily="34" charset="0"/>
          <a:cs typeface="Arial" pitchFamily="34" charset="0"/>
        </a:defRPr>
      </a:lvl1pPr>
      <a:lvl2pPr marL="742950" indent="-28575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143000" indent="-228600" algn="l" rtl="0" eaLnBrk="1" fontAlgn="base" hangingPunct="1">
        <a:spcBef>
          <a:spcPct val="20000"/>
        </a:spcBef>
        <a:spcAft>
          <a:spcPct val="0"/>
        </a:spcAft>
        <a:buClr>
          <a:srgbClr val="8A288F"/>
        </a:buClr>
        <a:buFont typeface="Wingdings" pitchFamily="2" charset="2"/>
        <a:buChar char="§"/>
        <a:defRPr sz="2200" kern="1200">
          <a:solidFill>
            <a:schemeClr val="tx1"/>
          </a:solidFill>
          <a:latin typeface="Arial" pitchFamily="34" charset="0"/>
          <a:ea typeface="Verdana" pitchFamily="34" charset="0"/>
          <a:cs typeface="Arial" pitchFamily="34" charset="0"/>
        </a:defRPr>
      </a:lvl3pPr>
      <a:lvl4pPr marL="1600200" indent="-2286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057400" indent="-2286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3.gif"/><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6.gif"/><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37.gif"/><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image" Target="../media/image38.gif"/><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39.gif"/><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hyperlink" Target="https://www.bilibili.com/video/BV1mv411i7wX?vd_source=ce074981029ce1b5ec7b700698648f4c"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3"/>
          <p:cNvSpPr>
            <a:spLocks noGrp="1"/>
          </p:cNvSpPr>
          <p:nvPr>
            <p:ph type="title"/>
          </p:nvPr>
        </p:nvSpPr>
        <p:spPr>
          <a:xfrm>
            <a:off x="0" y="0"/>
            <a:ext cx="9144000" cy="1424066"/>
          </a:xfrm>
        </p:spPr>
        <p:txBody>
          <a:bodyPr/>
          <a:lstStyle/>
          <a:p>
            <a:pPr algn="l">
              <a:buClr>
                <a:srgbClr val="177671"/>
              </a:buClr>
            </a:pPr>
            <a:r>
              <a:rPr lang="en-US" sz="4000" dirty="0"/>
              <a:t>DISCOVERING COMPUTERS 2018</a:t>
            </a:r>
            <a:br>
              <a:rPr lang="en-US" sz="3200" dirty="0"/>
            </a:br>
            <a:r>
              <a:rPr lang="en-US" dirty="0"/>
              <a:t>Digital Technology, Data, and Devices</a:t>
            </a:r>
          </a:p>
        </p:txBody>
      </p:sp>
      <p:pic>
        <p:nvPicPr>
          <p:cNvPr id="11" name="Picture 2" descr="Book cover reads title and name of the author as follows: “DISCOVERING COMPUTERS 2018: Digital Technology, Data, and Devices,” and “VERMAAT, SEBOK, FREUND, CAMPBELL, and FRYDENBERG.” Colorful patterns are shown above and below the title of the boo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1447800"/>
            <a:ext cx="3559158" cy="46341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173" name="Text Placeholder 5"/>
          <p:cNvSpPr>
            <a:spLocks noGrp="1"/>
          </p:cNvSpPr>
          <p:nvPr>
            <p:ph type="body" sz="quarter" idx="14"/>
          </p:nvPr>
        </p:nvSpPr>
        <p:spPr>
          <a:xfrm>
            <a:off x="3733800" y="2019300"/>
            <a:ext cx="5257800" cy="3810000"/>
          </a:xfrm>
        </p:spPr>
        <p:txBody>
          <a:bodyPr anchor="ctr"/>
          <a:lstStyle/>
          <a:p>
            <a:pPr algn="ctr">
              <a:spcBef>
                <a:spcPct val="0"/>
              </a:spcBef>
            </a:pPr>
            <a:r>
              <a:rPr lang="en-US" b="1" dirty="0"/>
              <a:t>Module 9</a:t>
            </a:r>
          </a:p>
          <a:p>
            <a:pPr algn="ctr">
              <a:spcBef>
                <a:spcPct val="0"/>
              </a:spcBef>
            </a:pPr>
            <a:r>
              <a:rPr lang="en-US" b="1" dirty="0"/>
              <a:t>Operating Systems: </a:t>
            </a:r>
            <a:r>
              <a:rPr lang="en-US" sz="4000" dirty="0"/>
              <a:t>Managing Coordinating, and Monitoring Resources</a:t>
            </a: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 y="6344089"/>
            <a:ext cx="1362075" cy="409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內容版面配置區 6"/>
          <p:cNvSpPr>
            <a:spLocks noGrp="1"/>
          </p:cNvSpPr>
          <p:nvPr>
            <p:ph sz="quarter" idx="16"/>
          </p:nvPr>
        </p:nvSpPr>
        <p:spPr/>
        <p:txBody>
          <a:bodyPr/>
          <a:lstStyle/>
          <a:p>
            <a:endParaRPr lang="zh-TW" altLang="en-US"/>
          </a:p>
        </p:txBody>
      </p:sp>
      <p:sp>
        <p:nvSpPr>
          <p:cNvPr id="8" name="Copyright" descr="Pearson: Copyright 2015, 2012, 2009"/>
          <p:cNvSpPr txBox="1">
            <a:spLocks noChangeArrowheads="1"/>
          </p:cNvSpPr>
          <p:nvPr/>
        </p:nvSpPr>
        <p:spPr bwMode="auto">
          <a:xfrm>
            <a:off x="1676400" y="6297613"/>
            <a:ext cx="7315200" cy="528637"/>
          </a:xfrm>
          <a:prstGeom prst="rect">
            <a:avLst/>
          </a:prstGeom>
          <a:solidFill>
            <a:srgbClr val="8A288F"/>
          </a:solidFill>
          <a:ln w="9525">
            <a:noFill/>
            <a:miter lim="800000"/>
            <a:headEnd/>
            <a:tailEnd/>
          </a:ln>
        </p:spPr>
        <p:txBody>
          <a:bodyPr lIns="0" tIns="0" rIns="0" bIns="0" anchor="ctr"/>
          <a:lstStyle>
            <a:lvl1pPr eaLnBrk="0" hangingPunct="0">
              <a:defRPr sz="2400">
                <a:solidFill>
                  <a:schemeClr val="tx1"/>
                </a:solidFill>
                <a:latin typeface="Arial" panose="020B0604020202020204" pitchFamily="34" charset="0"/>
              </a:defRPr>
            </a:lvl1pPr>
            <a:lvl2pPr marL="37931725" indent="-37474525" eaLnBrk="0" hangingPunct="0">
              <a:defRPr sz="2400">
                <a:solidFill>
                  <a:schemeClr val="tx1"/>
                </a:solidFill>
                <a:latin typeface="Arial" panose="020B0604020202020204" pitchFamily="34" charset="0"/>
              </a:defRPr>
            </a:lvl2pPr>
            <a:lvl3pPr eaLnBrk="0" hangingPunct="0">
              <a:defRPr sz="2400">
                <a:solidFill>
                  <a:schemeClr val="tx1"/>
                </a:solidFill>
                <a:latin typeface="Arial" panose="020B0604020202020204" pitchFamily="34" charset="0"/>
              </a:defRPr>
            </a:lvl3pPr>
            <a:lvl4pPr eaLnBrk="0" hangingPunct="0">
              <a:defRPr sz="2400">
                <a:solidFill>
                  <a:schemeClr val="tx1"/>
                </a:solidFill>
                <a:latin typeface="Arial" panose="020B0604020202020204" pitchFamily="34" charset="0"/>
              </a:defRPr>
            </a:lvl4pPr>
            <a:lvl5pPr eaLnBrk="0" hangingPunct="0">
              <a:defRPr sz="2400">
                <a:solidFill>
                  <a:schemeClr val="tx1"/>
                </a:solidFill>
                <a:latin typeface="Arial" panose="020B0604020202020204" pitchFamily="34" charset="0"/>
              </a:defRPr>
            </a:lvl5pPr>
            <a:lvl6pPr marL="457200" eaLnBrk="0" fontAlgn="base" hangingPunct="0">
              <a:spcBef>
                <a:spcPct val="0"/>
              </a:spcBef>
              <a:spcAft>
                <a:spcPct val="0"/>
              </a:spcAft>
              <a:defRPr sz="2400">
                <a:solidFill>
                  <a:schemeClr val="tx1"/>
                </a:solidFill>
                <a:latin typeface="Arial" panose="020B0604020202020204" pitchFamily="34" charset="0"/>
              </a:defRPr>
            </a:lvl6pPr>
            <a:lvl7pPr marL="914400" eaLnBrk="0" fontAlgn="base" hangingPunct="0">
              <a:spcBef>
                <a:spcPct val="0"/>
              </a:spcBef>
              <a:spcAft>
                <a:spcPct val="0"/>
              </a:spcAft>
              <a:defRPr sz="2400">
                <a:solidFill>
                  <a:schemeClr val="tx1"/>
                </a:solidFill>
                <a:latin typeface="Arial" panose="020B0604020202020204" pitchFamily="34" charset="0"/>
              </a:defRPr>
            </a:lvl7pPr>
            <a:lvl8pPr marL="1371600" eaLnBrk="0" fontAlgn="base" hangingPunct="0">
              <a:spcBef>
                <a:spcPct val="0"/>
              </a:spcBef>
              <a:spcAft>
                <a:spcPct val="0"/>
              </a:spcAft>
              <a:defRPr sz="2400">
                <a:solidFill>
                  <a:schemeClr val="tx1"/>
                </a:solidFill>
                <a:latin typeface="Arial" panose="020B0604020202020204" pitchFamily="34" charset="0"/>
              </a:defRPr>
            </a:lvl8pPr>
            <a:lvl9pPr marL="1828800" eaLnBrk="0" fontAlgn="base" hangingPunct="0">
              <a:spcBef>
                <a:spcPct val="0"/>
              </a:spcBef>
              <a:spcAft>
                <a:spcPct val="0"/>
              </a:spcAft>
              <a:defRPr sz="2400">
                <a:solidFill>
                  <a:schemeClr val="tx1"/>
                </a:solidFill>
                <a:latin typeface="Arial" panose="020B0604020202020204" pitchFamily="34" charset="0"/>
              </a:defRPr>
            </a:lvl9pPr>
          </a:lstStyle>
          <a:p>
            <a:pPr marL="0" algn="l">
              <a:buNone/>
              <a:defRPr/>
            </a:pPr>
            <a:r>
              <a:rPr lang="en-US" altLang="zh-TW" sz="1000" b="1" dirty="0">
                <a:solidFill>
                  <a:schemeClr val="bg1"/>
                </a:solidFill>
                <a:latin typeface="Arial Narrow" pitchFamily="34" charset="0"/>
              </a:rPr>
              <a:t>© 2018 </a:t>
            </a:r>
            <a:r>
              <a:rPr lang="en-US" altLang="zh-TW" sz="1000" b="1" dirty="0" err="1">
                <a:solidFill>
                  <a:schemeClr val="bg1"/>
                </a:solidFill>
                <a:latin typeface="Arial Narrow" pitchFamily="34" charset="0"/>
              </a:rPr>
              <a:t>Cengage</a:t>
            </a:r>
            <a:r>
              <a:rPr lang="zh-TW" altLang="zh-TW" sz="1000" b="1" dirty="0">
                <a:solidFill>
                  <a:schemeClr val="bg1"/>
                </a:solidFill>
                <a:latin typeface="+mn-lt"/>
              </a:rPr>
              <a:t>版權所有，為課本著作之延伸教材，亦受著作權法之規範保護，僅作為授課教學使用，禁止列印、影印、未經授權重製和公開散佈</a:t>
            </a:r>
            <a:endParaRPr lang="en-US" altLang="zh-TW" sz="1000" dirty="0">
              <a:latin typeface="+mn-lt"/>
            </a:endParaRPr>
          </a:p>
        </p:txBody>
      </p:sp>
    </p:spTree>
    <p:extLst>
      <p:ext uri="{BB962C8B-B14F-4D97-AF65-F5344CB8AC3E}">
        <p14:creationId xmlns:p14="http://schemas.microsoft.com/office/powerpoint/2010/main" val="3693255932"/>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E20B4E-3D01-15D7-5A95-D917C40CB850}"/>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920AC086-3C1B-F1F5-EB07-71FF0F33D333}"/>
              </a:ext>
            </a:extLst>
          </p:cNvPr>
          <p:cNvSpPr>
            <a:spLocks noGrp="1"/>
          </p:cNvSpPr>
          <p:nvPr>
            <p:ph type="title"/>
          </p:nvPr>
        </p:nvSpPr>
        <p:spPr/>
        <p:txBody>
          <a:bodyPr/>
          <a:lstStyle/>
          <a:p>
            <a:r>
              <a:rPr lang="en-US" altLang="zh-TW" dirty="0"/>
              <a:t>Construction of OS</a:t>
            </a:r>
            <a:endParaRPr lang="zh-TW" altLang="en-US" dirty="0"/>
          </a:p>
        </p:txBody>
      </p:sp>
      <p:sp>
        <p:nvSpPr>
          <p:cNvPr id="3" name="內容版面配置區 2">
            <a:extLst>
              <a:ext uri="{FF2B5EF4-FFF2-40B4-BE49-F238E27FC236}">
                <a16:creationId xmlns:a16="http://schemas.microsoft.com/office/drawing/2014/main" id="{8F52FED7-C898-A154-1642-1701A6D4306B}"/>
              </a:ext>
            </a:extLst>
          </p:cNvPr>
          <p:cNvSpPr>
            <a:spLocks noGrp="1"/>
          </p:cNvSpPr>
          <p:nvPr>
            <p:ph idx="1"/>
          </p:nvPr>
        </p:nvSpPr>
        <p:spPr/>
        <p:txBody>
          <a:bodyPr/>
          <a:lstStyle/>
          <a:p>
            <a:pPr marL="0" indent="0">
              <a:buNone/>
            </a:pPr>
            <a:endParaRPr lang="en-US" altLang="zh-TW" dirty="0"/>
          </a:p>
          <a:p>
            <a:r>
              <a:rPr lang="en-US" altLang="zh-TW" dirty="0"/>
              <a:t>Python</a:t>
            </a:r>
          </a:p>
          <a:p>
            <a:r>
              <a:rPr lang="en-US" altLang="zh-TW" dirty="0"/>
              <a:t>Also </a:t>
            </a:r>
            <a:r>
              <a:rPr lang="en-US" altLang="zh-TW" dirty="0">
                <a:solidFill>
                  <a:srgbClr val="FF0000"/>
                </a:solidFill>
              </a:rPr>
              <a:t>NOT</a:t>
            </a:r>
            <a:r>
              <a:rPr lang="en-US" altLang="zh-TW" dirty="0"/>
              <a:t> used to write the OS kernel.</a:t>
            </a:r>
          </a:p>
          <a:p>
            <a:r>
              <a:rPr lang="en-US" altLang="zh-TW" dirty="0"/>
              <a:t>Can do almost everything!</a:t>
            </a:r>
          </a:p>
          <a:p>
            <a:r>
              <a:rPr lang="en-US" altLang="zh-TW" dirty="0"/>
              <a:t>For example, data science, AI, backend development, automation, database manipulation, etc.</a:t>
            </a:r>
          </a:p>
        </p:txBody>
      </p:sp>
    </p:spTree>
    <p:extLst>
      <p:ext uri="{BB962C8B-B14F-4D97-AF65-F5344CB8AC3E}">
        <p14:creationId xmlns:p14="http://schemas.microsoft.com/office/powerpoint/2010/main" val="248639103"/>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Operating Systems (1 of 3)</a:t>
            </a:r>
          </a:p>
        </p:txBody>
      </p:sp>
      <p:sp>
        <p:nvSpPr>
          <p:cNvPr id="3" name="Content Placeholder 2"/>
          <p:cNvSpPr>
            <a:spLocks noGrp="1"/>
          </p:cNvSpPr>
          <p:nvPr>
            <p:ph idx="1"/>
          </p:nvPr>
        </p:nvSpPr>
        <p:spPr/>
        <p:txBody>
          <a:bodyPr/>
          <a:lstStyle/>
          <a:p>
            <a:pPr lvl="0"/>
            <a:r>
              <a:rPr lang="en-US" sz="2800" dirty="0"/>
              <a:t>Start and shut down a computer or mobile device.</a:t>
            </a:r>
          </a:p>
          <a:p>
            <a:pPr lvl="0"/>
            <a:r>
              <a:rPr lang="en-US" sz="2800" dirty="0"/>
              <a:t>Provide a user interface.</a:t>
            </a:r>
          </a:p>
          <a:p>
            <a:pPr lvl="0"/>
            <a:r>
              <a:rPr lang="en-US" sz="2800" dirty="0"/>
              <a:t>Manage programs.</a:t>
            </a:r>
          </a:p>
          <a:p>
            <a:pPr lvl="0"/>
            <a:r>
              <a:rPr lang="en-US" sz="2800" dirty="0"/>
              <a:t>Manage memory.</a:t>
            </a:r>
          </a:p>
          <a:p>
            <a:pPr lvl="0"/>
            <a:r>
              <a:rPr lang="en-US" sz="2800" dirty="0"/>
              <a:t>Coordinate tasks. (Share hardware resources more efficiently)</a:t>
            </a:r>
          </a:p>
          <a:p>
            <a:pPr lvl="0"/>
            <a:r>
              <a:rPr lang="en-US" sz="2800" dirty="0"/>
              <a:t>Configure devices.</a:t>
            </a:r>
          </a:p>
          <a:p>
            <a:pPr lvl="0"/>
            <a:r>
              <a:rPr lang="en-US" sz="2800" dirty="0"/>
              <a:t>Monitor performance.</a:t>
            </a:r>
          </a:p>
          <a:p>
            <a:pPr lvl="0"/>
            <a:r>
              <a:rPr lang="en-US" sz="2800" dirty="0"/>
              <a:t>Establish an Internet connection.</a:t>
            </a:r>
          </a:p>
        </p:txBody>
      </p:sp>
    </p:spTree>
    <p:extLst>
      <p:ext uri="{BB962C8B-B14F-4D97-AF65-F5344CB8AC3E}">
        <p14:creationId xmlns:p14="http://schemas.microsoft.com/office/powerpoint/2010/main" val="1262188444"/>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Operating Systems (2 of 3)</a:t>
            </a:r>
          </a:p>
        </p:txBody>
      </p:sp>
      <p:sp>
        <p:nvSpPr>
          <p:cNvPr id="3" name="Content Placeholder 2"/>
          <p:cNvSpPr>
            <a:spLocks noGrp="1"/>
          </p:cNvSpPr>
          <p:nvPr>
            <p:ph idx="1"/>
          </p:nvPr>
        </p:nvSpPr>
        <p:spPr/>
        <p:txBody>
          <a:bodyPr/>
          <a:lstStyle/>
          <a:p>
            <a:pPr lvl="0"/>
            <a:r>
              <a:rPr lang="en-US" sz="2400" dirty="0"/>
              <a:t>Provide file management and other device or media-related tasks.</a:t>
            </a:r>
          </a:p>
          <a:p>
            <a:pPr lvl="0"/>
            <a:r>
              <a:rPr lang="en-US" sz="2400" dirty="0"/>
              <a:t>Updating operating system software.</a:t>
            </a:r>
          </a:p>
          <a:p>
            <a:pPr lvl="0"/>
            <a:r>
              <a:rPr lang="en-US" sz="2400" dirty="0"/>
              <a:t>Control a network.</a:t>
            </a:r>
          </a:p>
          <a:p>
            <a:pPr lvl="0"/>
            <a:r>
              <a:rPr lang="en-US" sz="2400" dirty="0"/>
              <a:t>Administer security.</a:t>
            </a:r>
          </a:p>
        </p:txBody>
      </p:sp>
    </p:spTree>
    <p:extLst>
      <p:ext uri="{BB962C8B-B14F-4D97-AF65-F5344CB8AC3E}">
        <p14:creationId xmlns:p14="http://schemas.microsoft.com/office/powerpoint/2010/main" val="261456103"/>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An illustration shows the following functions of operating systems along with photos for each. They are as follows:&#10;Update Automatically – This is accompanied by a screenshot of automatic updates that are checked.&#10;Start and shut down a computer – This is accompanied by a photo of the power button.&#10;Provide a user interface and manage programs – This is accompanied by a screenshot of window 8 home page.&#10;Coordinate tasks and configure devices – This is accompanied by a photo of a user inserting USB flash drive into the port of a laptop.&#10;Establish an Internet connection - This is accompanied by a screenshot of an iPhone’s Wifi settings.&#10;Provide file management and other tools – This is accompanied by a screenshot of file explorer window.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091" y="0"/>
            <a:ext cx="8307224" cy="594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Content Placeholder 9"/>
          <p:cNvSpPr>
            <a:spLocks noGrp="1"/>
          </p:cNvSpPr>
          <p:nvPr>
            <p:ph type="body" sz="half" idx="2"/>
          </p:nvPr>
        </p:nvSpPr>
        <p:spPr>
          <a:xfrm>
            <a:off x="0" y="5903167"/>
            <a:ext cx="9013504" cy="973883"/>
          </a:xfrm>
        </p:spPr>
        <p:txBody>
          <a:bodyPr/>
          <a:lstStyle/>
          <a:p>
            <a:r>
              <a:rPr lang="en-US" sz="1800" b="1" dirty="0"/>
              <a:t>Figure 9-1 </a:t>
            </a:r>
            <a:r>
              <a:rPr lang="en-US" sz="1800" dirty="0"/>
              <a:t>Most operating systems perform similar functions.</a:t>
            </a:r>
          </a:p>
        </p:txBody>
      </p:sp>
    </p:spTree>
    <p:extLst>
      <p:ext uri="{BB962C8B-B14F-4D97-AF65-F5344CB8AC3E}">
        <p14:creationId xmlns:p14="http://schemas.microsoft.com/office/powerpoint/2010/main" val="2385462299"/>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a:xfrm>
            <a:off x="152400" y="0"/>
            <a:ext cx="8850630" cy="1295400"/>
          </a:xfrm>
        </p:spPr>
        <p:txBody>
          <a:bodyPr/>
          <a:lstStyle/>
          <a:p>
            <a:r>
              <a:rPr lang="en-US" dirty="0"/>
              <a:t>Starting Computers and Mobile Devices</a:t>
            </a:r>
          </a:p>
          <a:p>
            <a:pPr lvl="1"/>
            <a:r>
              <a:rPr lang="en-US" dirty="0"/>
              <a:t>If a computer or mobile device is off, you press a power button to turn it on.</a:t>
            </a:r>
          </a:p>
        </p:txBody>
      </p:sp>
      <p:pic>
        <p:nvPicPr>
          <p:cNvPr id="1026" name="Picture 2" descr="An illustration shows three photos. The first photo shows a close-up of the laptop power button with a callout reading, “power button on laptop.” The second photo shows the power button on a CPU with a callout reading, “power button on desktop,” The third photo shows a smartphone with a callout reading, “power button on smartphone,” pointing toward the button of the top right hand corn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0027" y="1295400"/>
            <a:ext cx="5577840"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Content Placeholder 5"/>
          <p:cNvSpPr>
            <a:spLocks noGrp="1"/>
          </p:cNvSpPr>
          <p:nvPr>
            <p:ph type="body" sz="half" idx="2"/>
          </p:nvPr>
        </p:nvSpPr>
        <p:spPr>
          <a:xfrm>
            <a:off x="457200" y="5943600"/>
            <a:ext cx="8147055" cy="452423"/>
          </a:xfrm>
        </p:spPr>
        <p:txBody>
          <a:bodyPr/>
          <a:lstStyle/>
          <a:p>
            <a:r>
              <a:rPr lang="en-US" sz="1800" b="1" dirty="0"/>
              <a:t>Figure 9-2 </a:t>
            </a:r>
            <a:r>
              <a:rPr lang="en-US" sz="1800" dirty="0"/>
              <a:t>Examples of power buttons on computers and mobile devices.</a:t>
            </a:r>
          </a:p>
        </p:txBody>
      </p:sp>
    </p:spTree>
    <p:extLst>
      <p:ext uri="{BB962C8B-B14F-4D97-AF65-F5344CB8AC3E}">
        <p14:creationId xmlns:p14="http://schemas.microsoft.com/office/powerpoint/2010/main" val="3557406484"/>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6A71996-C375-4AD3-B422-A68BC2D207D9}"/>
              </a:ext>
            </a:extLst>
          </p:cNvPr>
          <p:cNvSpPr>
            <a:spLocks noGrp="1"/>
          </p:cNvSpPr>
          <p:nvPr>
            <p:ph type="title"/>
          </p:nvPr>
        </p:nvSpPr>
        <p:spPr>
          <a:xfrm>
            <a:off x="519169" y="304800"/>
            <a:ext cx="8032638" cy="1004011"/>
          </a:xfrm>
        </p:spPr>
        <p:txBody>
          <a:bodyPr/>
          <a:lstStyle/>
          <a:p>
            <a:r>
              <a:rPr lang="en-US" altLang="zh-TW" dirty="0"/>
              <a:t>BIOS(</a:t>
            </a:r>
            <a:r>
              <a:rPr lang="en-US" altLang="zh-TW" b="1" dirty="0"/>
              <a:t>B</a:t>
            </a:r>
            <a:r>
              <a:rPr lang="en-US" altLang="zh-TW" dirty="0"/>
              <a:t>asic </a:t>
            </a:r>
            <a:r>
              <a:rPr lang="en-US" altLang="zh-TW" b="1" dirty="0" err="1"/>
              <a:t>I</a:t>
            </a:r>
            <a:r>
              <a:rPr lang="en-US" altLang="zh-TW" dirty="0" err="1"/>
              <a:t>nput/</a:t>
            </a:r>
            <a:r>
              <a:rPr lang="en-US" altLang="zh-TW" b="1" dirty="0" err="1"/>
              <a:t>O</a:t>
            </a:r>
            <a:r>
              <a:rPr lang="en-US" altLang="zh-TW" dirty="0" err="1"/>
              <a:t>utput</a:t>
            </a:r>
            <a:r>
              <a:rPr lang="en-US" altLang="zh-TW" dirty="0"/>
              <a:t> </a:t>
            </a:r>
            <a:r>
              <a:rPr lang="en-US" altLang="zh-TW" b="1" dirty="0"/>
              <a:t>S</a:t>
            </a:r>
            <a:r>
              <a:rPr lang="en-US" altLang="zh-TW" dirty="0"/>
              <a:t>ystem)</a:t>
            </a:r>
            <a:endParaRPr lang="zh-TW" altLang="en-US" dirty="0"/>
          </a:p>
        </p:txBody>
      </p:sp>
      <p:sp>
        <p:nvSpPr>
          <p:cNvPr id="8" name="Content Placeholder 4">
            <a:extLst>
              <a:ext uri="{FF2B5EF4-FFF2-40B4-BE49-F238E27FC236}">
                <a16:creationId xmlns:a16="http://schemas.microsoft.com/office/drawing/2014/main" id="{3B0F5A41-5244-42BD-8C64-B570A8B93FBE}"/>
              </a:ext>
            </a:extLst>
          </p:cNvPr>
          <p:cNvSpPr>
            <a:spLocks noGrp="1"/>
          </p:cNvSpPr>
          <p:nvPr>
            <p:ph sz="quarter" idx="11"/>
          </p:nvPr>
        </p:nvSpPr>
        <p:spPr>
          <a:xfrm>
            <a:off x="146685" y="1676400"/>
            <a:ext cx="8850630" cy="2971800"/>
          </a:xfrm>
        </p:spPr>
        <p:txBody>
          <a:bodyPr/>
          <a:lstStyle/>
          <a:p>
            <a:r>
              <a:rPr lang="en-US" dirty="0"/>
              <a:t>Written in ROM(Read-Only Memory) or flash memory</a:t>
            </a:r>
          </a:p>
          <a:p>
            <a:endParaRPr lang="en-US" dirty="0"/>
          </a:p>
          <a:p>
            <a:r>
              <a:rPr lang="en-US" dirty="0"/>
              <a:t>Self-test after power on</a:t>
            </a:r>
          </a:p>
          <a:p>
            <a:endParaRPr lang="en-US" dirty="0"/>
          </a:p>
          <a:p>
            <a:r>
              <a:rPr lang="en-US" dirty="0"/>
              <a:t>Allow settings</a:t>
            </a:r>
          </a:p>
        </p:txBody>
      </p:sp>
      <p:pic>
        <p:nvPicPr>
          <p:cNvPr id="3074" name="Picture 2" descr="瞭解什麼是BIOS 的整體指南[節省高達99% 的時間] - EaseUS">
            <a:extLst>
              <a:ext uri="{FF2B5EF4-FFF2-40B4-BE49-F238E27FC236}">
                <a16:creationId xmlns:a16="http://schemas.microsoft.com/office/drawing/2014/main" id="{91C6E9B1-E422-4C7D-9D55-265A1B777D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01092" y="2571078"/>
            <a:ext cx="4596223" cy="32709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521153"/>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2BA236-6234-ECD7-3309-6973DAAF9D4F}"/>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AD9445A3-5E9E-19CA-60A5-AF21FE10FAE8}"/>
              </a:ext>
            </a:extLst>
          </p:cNvPr>
          <p:cNvSpPr>
            <a:spLocks noGrp="1"/>
          </p:cNvSpPr>
          <p:nvPr>
            <p:ph type="title"/>
          </p:nvPr>
        </p:nvSpPr>
        <p:spPr>
          <a:xfrm>
            <a:off x="519169" y="304800"/>
            <a:ext cx="8032638" cy="1004011"/>
          </a:xfrm>
        </p:spPr>
        <p:txBody>
          <a:bodyPr/>
          <a:lstStyle/>
          <a:p>
            <a:r>
              <a:rPr lang="en-US" altLang="zh-TW" dirty="0"/>
              <a:t>More about BIOS</a:t>
            </a:r>
            <a:endParaRPr lang="zh-TW" altLang="en-US" dirty="0"/>
          </a:p>
        </p:txBody>
      </p:sp>
      <p:sp>
        <p:nvSpPr>
          <p:cNvPr id="8" name="Content Placeholder 4">
            <a:extLst>
              <a:ext uri="{FF2B5EF4-FFF2-40B4-BE49-F238E27FC236}">
                <a16:creationId xmlns:a16="http://schemas.microsoft.com/office/drawing/2014/main" id="{4FE57E25-93C6-E8BC-AE66-3D9EE10F5FF4}"/>
              </a:ext>
            </a:extLst>
          </p:cNvPr>
          <p:cNvSpPr>
            <a:spLocks noGrp="1"/>
          </p:cNvSpPr>
          <p:nvPr>
            <p:ph sz="quarter" idx="11"/>
          </p:nvPr>
        </p:nvSpPr>
        <p:spPr>
          <a:xfrm>
            <a:off x="146685" y="1219200"/>
            <a:ext cx="8850630" cy="2971800"/>
          </a:xfrm>
        </p:spPr>
        <p:txBody>
          <a:bodyPr/>
          <a:lstStyle/>
          <a:p>
            <a:r>
              <a:rPr lang="en-US" dirty="0"/>
              <a:t>We don’t use BIOS nowadays, instead, we use </a:t>
            </a:r>
            <a:r>
              <a:rPr lang="en-US" altLang="zh-TW" dirty="0"/>
              <a:t>UEFI</a:t>
            </a:r>
            <a:r>
              <a:rPr lang="en-US" altLang="zh-TW" b="1" dirty="0"/>
              <a:t> </a:t>
            </a:r>
            <a:r>
              <a:rPr lang="en-US" altLang="zh-TW" dirty="0"/>
              <a:t>(Unified Extensible Firmware Interface, </a:t>
            </a:r>
            <a:r>
              <a:rPr lang="zh-TW" altLang="en-US" dirty="0"/>
              <a:t>統計可擴展韌體介面</a:t>
            </a:r>
            <a:r>
              <a:rPr lang="en-US" altLang="zh-TW" dirty="0"/>
              <a:t>)</a:t>
            </a:r>
            <a:r>
              <a:rPr lang="zh-TW" altLang="en-US" dirty="0"/>
              <a:t>。</a:t>
            </a:r>
            <a:endParaRPr lang="en-US" altLang="zh-TW" dirty="0"/>
          </a:p>
          <a:p>
            <a:r>
              <a:rPr lang="en-US" dirty="0"/>
              <a:t>BIOS does the following after power-on:</a:t>
            </a:r>
          </a:p>
          <a:p>
            <a:r>
              <a:rPr lang="en-US" altLang="zh-TW" dirty="0"/>
              <a:t>1. POST (Power-On Self-Test)</a:t>
            </a:r>
          </a:p>
          <a:p>
            <a:r>
              <a:rPr lang="en-US" altLang="zh-TW" dirty="0"/>
              <a:t>It "wakes up" and checks all the essential hardware (like the CPU, RAM, and keyboard) to ensure they are working correctly.</a:t>
            </a:r>
          </a:p>
          <a:p>
            <a:r>
              <a:rPr lang="en-US" dirty="0"/>
              <a:t>2. </a:t>
            </a:r>
            <a:r>
              <a:rPr lang="en-US" altLang="zh-TW" dirty="0"/>
              <a:t>Locate the OS (Operating System)</a:t>
            </a:r>
          </a:p>
          <a:p>
            <a:r>
              <a:rPr lang="en-US" altLang="zh-TW" dirty="0"/>
              <a:t>It searches your storage drives (like the SSD or HDD) to find the bootloader (the starting program for the OS).</a:t>
            </a:r>
          </a:p>
        </p:txBody>
      </p:sp>
    </p:spTree>
    <p:extLst>
      <p:ext uri="{BB962C8B-B14F-4D97-AF65-F5344CB8AC3E}">
        <p14:creationId xmlns:p14="http://schemas.microsoft.com/office/powerpoint/2010/main" val="219596141"/>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3E16B1-17A6-9A35-19BD-289DA35ADC85}"/>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BB57A0DB-23D5-4F40-5B43-C6B265A85C41}"/>
              </a:ext>
            </a:extLst>
          </p:cNvPr>
          <p:cNvSpPr>
            <a:spLocks noGrp="1"/>
          </p:cNvSpPr>
          <p:nvPr>
            <p:ph type="title"/>
          </p:nvPr>
        </p:nvSpPr>
        <p:spPr>
          <a:xfrm>
            <a:off x="519169" y="304800"/>
            <a:ext cx="8032638" cy="1004011"/>
          </a:xfrm>
        </p:spPr>
        <p:txBody>
          <a:bodyPr/>
          <a:lstStyle/>
          <a:p>
            <a:r>
              <a:rPr lang="en-US" altLang="zh-TW" dirty="0"/>
              <a:t>More about BIOS </a:t>
            </a:r>
            <a:endParaRPr lang="zh-TW" altLang="en-US" dirty="0"/>
          </a:p>
        </p:txBody>
      </p:sp>
      <p:sp>
        <p:nvSpPr>
          <p:cNvPr id="8" name="Content Placeholder 4">
            <a:extLst>
              <a:ext uri="{FF2B5EF4-FFF2-40B4-BE49-F238E27FC236}">
                <a16:creationId xmlns:a16="http://schemas.microsoft.com/office/drawing/2014/main" id="{63E890C8-0C68-630B-F8B2-480C65AE178B}"/>
              </a:ext>
            </a:extLst>
          </p:cNvPr>
          <p:cNvSpPr>
            <a:spLocks noGrp="1"/>
          </p:cNvSpPr>
          <p:nvPr>
            <p:ph sz="quarter" idx="11"/>
          </p:nvPr>
        </p:nvSpPr>
        <p:spPr>
          <a:xfrm>
            <a:off x="146685" y="1676400"/>
            <a:ext cx="8850630" cy="2971800"/>
          </a:xfrm>
        </p:spPr>
        <p:txBody>
          <a:bodyPr/>
          <a:lstStyle/>
          <a:p>
            <a:r>
              <a:rPr lang="en-US" altLang="zh-TW" dirty="0"/>
              <a:t>3. Hand Over Control</a:t>
            </a:r>
          </a:p>
          <a:p>
            <a:r>
              <a:rPr lang="en-US" altLang="zh-TW" dirty="0"/>
              <a:t>Once it finds the bootloader, the BIOS hands over control, and the bootloader begins to load your main operating system (like Windows, macOS, or Linux).</a:t>
            </a:r>
          </a:p>
          <a:p>
            <a:endParaRPr lang="en-US" altLang="zh-TW" dirty="0"/>
          </a:p>
          <a:p>
            <a:r>
              <a:rPr lang="en-US" altLang="zh-TW" dirty="0"/>
              <a:t>Bootloader:</a:t>
            </a:r>
          </a:p>
          <a:p>
            <a:r>
              <a:rPr lang="en-US" altLang="zh-TW" sz="2400" dirty="0"/>
              <a:t>A bootloader is a small, essential program that runs after the BIOS/UEFI checks your hardware. Its one job is to find your operating system (like Windows or macOS) on the storage drive and load its core (the kernel) into RAM, allowing the OS to take control and start.</a:t>
            </a:r>
          </a:p>
          <a:p>
            <a:endParaRPr lang="en-US" altLang="zh-TW" dirty="0"/>
          </a:p>
        </p:txBody>
      </p:sp>
    </p:spTree>
    <p:extLst>
      <p:ext uri="{BB962C8B-B14F-4D97-AF65-F5344CB8AC3E}">
        <p14:creationId xmlns:p14="http://schemas.microsoft.com/office/powerpoint/2010/main" val="511716952"/>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Operating System Functions (2 of 19)</a:t>
            </a:r>
          </a:p>
        </p:txBody>
      </p:sp>
      <p:sp>
        <p:nvSpPr>
          <p:cNvPr id="3" name="Content Placeholder 2"/>
          <p:cNvSpPr>
            <a:spLocks noGrp="1"/>
          </p:cNvSpPr>
          <p:nvPr>
            <p:ph idx="1"/>
          </p:nvPr>
        </p:nvSpPr>
        <p:spPr/>
        <p:txBody>
          <a:bodyPr/>
          <a:lstStyle/>
          <a:p>
            <a:pPr marL="0" indent="0">
              <a:buNone/>
            </a:pPr>
            <a:r>
              <a:rPr lang="en-US" sz="2800" dirty="0"/>
              <a:t>An operating system includes various power options</a:t>
            </a:r>
          </a:p>
          <a:p>
            <a:pPr lvl="0"/>
            <a:r>
              <a:rPr lang="en-US" sz="2800" dirty="0"/>
              <a:t>Sleep mode saves any open documents and running programs or apps to RAM, turns off all unneeded functions, and then places the computer in a low-power state</a:t>
            </a:r>
          </a:p>
          <a:p>
            <a:pPr lvl="0"/>
            <a:r>
              <a:rPr lang="en-US" sz="2800" dirty="0"/>
              <a:t>Hibernate mode saves any open documents and running programs or apps to an internal hard drive before removing power from the computer or device</a:t>
            </a:r>
          </a:p>
        </p:txBody>
      </p:sp>
    </p:spTree>
    <p:extLst>
      <p:ext uri="{BB962C8B-B14F-4D97-AF65-F5344CB8AC3E}">
        <p14:creationId xmlns:p14="http://schemas.microsoft.com/office/powerpoint/2010/main" val="1517813295"/>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Operating System Functions (3 of 19)</a:t>
            </a:r>
          </a:p>
        </p:txBody>
      </p:sp>
      <p:sp>
        <p:nvSpPr>
          <p:cNvPr id="6" name="Content Placeholder 5"/>
          <p:cNvSpPr>
            <a:spLocks noGrp="1"/>
          </p:cNvSpPr>
          <p:nvPr>
            <p:ph idx="1"/>
          </p:nvPr>
        </p:nvSpPr>
        <p:spPr/>
        <p:txBody>
          <a:bodyPr/>
          <a:lstStyle/>
          <a:p>
            <a:r>
              <a:rPr lang="en-US" sz="2800" dirty="0"/>
              <a:t>A User Interface (UI) controls how you enter data and instructions and how information is displayed on the screen.</a:t>
            </a:r>
          </a:p>
          <a:p>
            <a:r>
              <a:rPr lang="en-US" sz="2800" dirty="0"/>
              <a:t>With a Graphical User Interface (GUI), you interact with menus and visual images.</a:t>
            </a:r>
          </a:p>
        </p:txBody>
      </p:sp>
    </p:spTree>
    <p:extLst>
      <p:ext uri="{BB962C8B-B14F-4D97-AF65-F5344CB8AC3E}">
        <p14:creationId xmlns:p14="http://schemas.microsoft.com/office/powerpoint/2010/main" val="3850405778"/>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Objectives Overview (1 of 2)</a:t>
            </a:r>
          </a:p>
        </p:txBody>
      </p:sp>
      <p:sp>
        <p:nvSpPr>
          <p:cNvPr id="3" name="Content Placeholder 2"/>
          <p:cNvSpPr>
            <a:spLocks noGrp="1"/>
          </p:cNvSpPr>
          <p:nvPr>
            <p:ph idx="1"/>
          </p:nvPr>
        </p:nvSpPr>
        <p:spPr/>
        <p:txBody>
          <a:bodyPr/>
          <a:lstStyle/>
          <a:p>
            <a:pPr lvl="0"/>
            <a:r>
              <a:rPr lang="en-US" sz="2800" dirty="0"/>
              <a:t>Explain the purpose of an operating system.</a:t>
            </a:r>
          </a:p>
          <a:p>
            <a:r>
              <a:rPr lang="en-US" sz="2800" dirty="0"/>
              <a:t>Describe the start-up process and shutdown options on computers and mobile devices.</a:t>
            </a:r>
          </a:p>
          <a:p>
            <a:r>
              <a:rPr lang="en-US" sz="2800" dirty="0"/>
              <a:t>Explain how an operating system provides a user interface, manages programs, manages memory, and coordinates tasks.</a:t>
            </a:r>
          </a:p>
          <a:p>
            <a:r>
              <a:rPr lang="en-US" sz="2800" dirty="0"/>
              <a:t>Describe how an operating system enables users to configure devices, establish an Internet connection, and monitor performance.</a:t>
            </a:r>
          </a:p>
        </p:txBody>
      </p:sp>
    </p:spTree>
    <p:extLst>
      <p:ext uri="{BB962C8B-B14F-4D97-AF65-F5344CB8AC3E}">
        <p14:creationId xmlns:p14="http://schemas.microsoft.com/office/powerpoint/2010/main" val="1200233653"/>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n illustration shows a laptop, a tablet, and a smartphone.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6095" y="0"/>
            <a:ext cx="6232905" cy="56810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38100" y="5715000"/>
            <a:ext cx="8924261" cy="973881"/>
          </a:xfrm>
        </p:spPr>
        <p:txBody>
          <a:bodyPr/>
          <a:lstStyle/>
          <a:p>
            <a:r>
              <a:rPr lang="en-US" sz="1800" b="1" dirty="0"/>
              <a:t>Figure 9-3 </a:t>
            </a:r>
            <a:r>
              <a:rPr lang="en-US" sz="1800" dirty="0"/>
              <a:t>Examples of operating system graphical user interfaces on some computers and mobile devices.</a:t>
            </a:r>
          </a:p>
        </p:txBody>
      </p:sp>
    </p:spTree>
    <p:extLst>
      <p:ext uri="{BB962C8B-B14F-4D97-AF65-F5344CB8AC3E}">
        <p14:creationId xmlns:p14="http://schemas.microsoft.com/office/powerpoint/2010/main" val="151026952"/>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a16="http://schemas.microsoft.com/office/drawing/2014/main" id="{5304EBF5-5131-4835-BAF4-897E5A6A977E}"/>
              </a:ext>
            </a:extLst>
          </p:cNvPr>
          <p:cNvSpPr>
            <a:spLocks noGrp="1"/>
          </p:cNvSpPr>
          <p:nvPr>
            <p:ph sz="quarter" idx="11"/>
          </p:nvPr>
        </p:nvSpPr>
        <p:spPr/>
        <p:txBody>
          <a:bodyPr/>
          <a:lstStyle/>
          <a:p>
            <a:endParaRPr lang="zh-TW" altLang="en-US"/>
          </a:p>
        </p:txBody>
      </p:sp>
      <p:pic>
        <p:nvPicPr>
          <p:cNvPr id="10242" name="Picture 2" descr="https://buzzorange.com/techorange/wp-content/uploads/sites/2/2020/12/0_WsJ2hTHVxQogmOsg.jpg">
            <a:extLst>
              <a:ext uri="{FF2B5EF4-FFF2-40B4-BE49-F238E27FC236}">
                <a16:creationId xmlns:a16="http://schemas.microsoft.com/office/drawing/2014/main" id="{F27AC3CA-8C18-4F5D-9FE6-4A498FC3DD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400" y="152400"/>
            <a:ext cx="5715000" cy="5715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Bliss - 維基百科，自由的百科全書">
            <a:extLst>
              <a:ext uri="{FF2B5EF4-FFF2-40B4-BE49-F238E27FC236}">
                <a16:creationId xmlns:a16="http://schemas.microsoft.com/office/drawing/2014/main" id="{0B755C26-516C-233B-370E-F9B73F4BCD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381000"/>
            <a:ext cx="2334691" cy="1752600"/>
          </a:xfrm>
          <a:prstGeom prst="rect">
            <a:avLst/>
          </a:prstGeom>
          <a:noFill/>
          <a:extLst>
            <a:ext uri="{909E8E84-426E-40DD-AFC4-6F175D3DCCD1}">
              <a14:hiddenFill xmlns:a14="http://schemas.microsoft.com/office/drawing/2010/main">
                <a:solidFill>
                  <a:srgbClr val="FFFFFF"/>
                </a:solidFill>
              </a14:hiddenFill>
            </a:ext>
          </a:extLst>
        </p:spPr>
      </p:pic>
      <p:sp>
        <p:nvSpPr>
          <p:cNvPr id="2" name="文字方塊 1">
            <a:extLst>
              <a:ext uri="{FF2B5EF4-FFF2-40B4-BE49-F238E27FC236}">
                <a16:creationId xmlns:a16="http://schemas.microsoft.com/office/drawing/2014/main" id="{967FD503-1590-9C35-3DFF-EFDA268BC4F0}"/>
              </a:ext>
            </a:extLst>
          </p:cNvPr>
          <p:cNvSpPr txBox="1"/>
          <p:nvPr/>
        </p:nvSpPr>
        <p:spPr>
          <a:xfrm>
            <a:off x="222984" y="2362200"/>
            <a:ext cx="2297232" cy="830997"/>
          </a:xfrm>
          <a:prstGeom prst="rect">
            <a:avLst/>
          </a:prstGeom>
          <a:noFill/>
        </p:spPr>
        <p:txBody>
          <a:bodyPr wrap="none" rtlCol="0">
            <a:spAutoFit/>
          </a:bodyPr>
          <a:lstStyle/>
          <a:p>
            <a:r>
              <a:rPr kumimoji="1" lang="en-US" altLang="zh-TW" dirty="0"/>
              <a:t>Windows XP</a:t>
            </a:r>
          </a:p>
          <a:p>
            <a:r>
              <a:rPr kumimoji="1" lang="en-US" altLang="zh-TW" dirty="0"/>
              <a:t>Bliss Wallpaper</a:t>
            </a:r>
            <a:endParaRPr kumimoji="1" lang="zh-TW" altLang="en-US" dirty="0"/>
          </a:p>
        </p:txBody>
      </p:sp>
    </p:spTree>
    <p:extLst>
      <p:ext uri="{BB962C8B-B14F-4D97-AF65-F5344CB8AC3E}">
        <p14:creationId xmlns:p14="http://schemas.microsoft.com/office/powerpoint/2010/main" val="225045706"/>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a:xfrm>
            <a:off x="147836" y="0"/>
            <a:ext cx="8986639" cy="1816131"/>
          </a:xfrm>
        </p:spPr>
        <p:txBody>
          <a:bodyPr/>
          <a:lstStyle/>
          <a:p>
            <a:pPr marL="0" indent="0">
              <a:buNone/>
            </a:pPr>
            <a:r>
              <a:rPr lang="en-US" sz="2800" dirty="0"/>
              <a:t>In a command-line interface, a user types commands represented by short keywords or abbreviations or presses special keys on the keyboard to enter data and instructions.</a:t>
            </a:r>
          </a:p>
        </p:txBody>
      </p:sp>
      <p:pic>
        <p:nvPicPr>
          <p:cNvPr id="3076" name="Picture 4" descr="An illustration shows a screenshot of the command prompt window with several command lines. A callout reading, “command prompt,” points toward the command, “bash-2, 05b$” (first line of the command prompt). Another callout reading, “command entered by user,” points toward the command, “date” (adjacent to the command prompt). A callout reading, “command prompt,” points toward the command, “bash-2, 05b$” (last line of the command promp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52599"/>
            <a:ext cx="8063866" cy="3886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152400" y="5638800"/>
            <a:ext cx="8873030" cy="665175"/>
          </a:xfrm>
        </p:spPr>
        <p:txBody>
          <a:bodyPr/>
          <a:lstStyle/>
          <a:p>
            <a:r>
              <a:rPr lang="en-US" sz="1800" b="1" dirty="0"/>
              <a:t>Figure 9-4 </a:t>
            </a:r>
            <a:r>
              <a:rPr lang="en-US" sz="1800" dirty="0"/>
              <a:t>A command-line interface requires you to enter exact spelling, form, and punctuation.</a:t>
            </a:r>
          </a:p>
        </p:txBody>
      </p:sp>
    </p:spTree>
    <p:extLst>
      <p:ext uri="{BB962C8B-B14F-4D97-AF65-F5344CB8AC3E}">
        <p14:creationId xmlns:p14="http://schemas.microsoft.com/office/powerpoint/2010/main" val="4005755938"/>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6975ED-F4DE-4F5D-9E52-5E48E5FA8088}"/>
              </a:ext>
            </a:extLst>
          </p:cNvPr>
          <p:cNvSpPr>
            <a:spLocks noGrp="1"/>
          </p:cNvSpPr>
          <p:nvPr>
            <p:ph type="title"/>
          </p:nvPr>
        </p:nvSpPr>
        <p:spPr/>
        <p:txBody>
          <a:bodyPr>
            <a:normAutofit fontScale="90000"/>
          </a:bodyPr>
          <a:lstStyle/>
          <a:p>
            <a:r>
              <a:rPr lang="en-US" altLang="zh-TW" dirty="0"/>
              <a:t>Shell</a:t>
            </a:r>
            <a:br>
              <a:rPr lang="en-US" altLang="zh-TW" dirty="0"/>
            </a:br>
            <a:r>
              <a:rPr lang="en-US" altLang="zh-TW" dirty="0"/>
              <a:t>(The interface between user and OS kernel)</a:t>
            </a:r>
            <a:endParaRPr lang="zh-TW" altLang="en-US" dirty="0"/>
          </a:p>
        </p:txBody>
      </p:sp>
      <p:sp>
        <p:nvSpPr>
          <p:cNvPr id="9" name="Content Placeholder 5">
            <a:extLst>
              <a:ext uri="{FF2B5EF4-FFF2-40B4-BE49-F238E27FC236}">
                <a16:creationId xmlns:a16="http://schemas.microsoft.com/office/drawing/2014/main" id="{40B3779F-101E-4D78-9D19-ACCB31408759}"/>
              </a:ext>
            </a:extLst>
          </p:cNvPr>
          <p:cNvSpPr txBox="1">
            <a:spLocks/>
          </p:cNvSpPr>
          <p:nvPr/>
        </p:nvSpPr>
        <p:spPr>
          <a:xfrm>
            <a:off x="190500" y="1669611"/>
            <a:ext cx="8763000" cy="4830763"/>
          </a:xfrm>
          <a:prstGeom prst="rect">
            <a:avLst/>
          </a:prstGeom>
        </p:spPr>
        <p:txBody>
          <a:bodyPr/>
          <a:lstStyle>
            <a:lvl1pPr marL="342900" indent="-342900" algn="l" rtl="0" eaLnBrk="1" fontAlgn="base" hangingPunct="1">
              <a:spcBef>
                <a:spcPct val="20000"/>
              </a:spcBef>
              <a:spcAft>
                <a:spcPct val="0"/>
              </a:spcAft>
              <a:buClr>
                <a:srgbClr val="8A288F"/>
              </a:buClr>
              <a:buFont typeface="Arial" charset="0"/>
              <a:buChar char="•"/>
              <a:defRPr sz="2600" kern="1200">
                <a:solidFill>
                  <a:schemeClr val="tx1"/>
                </a:solidFill>
                <a:latin typeface="Arial" pitchFamily="34" charset="0"/>
                <a:ea typeface="Verdana" pitchFamily="34" charset="0"/>
                <a:cs typeface="Arial" pitchFamily="34" charset="0"/>
              </a:defRPr>
            </a:lvl1pPr>
            <a:lvl2pPr marL="742950" indent="-28575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143000" indent="-228600" algn="l" rtl="0" eaLnBrk="1" fontAlgn="base" hangingPunct="1">
              <a:spcBef>
                <a:spcPct val="20000"/>
              </a:spcBef>
              <a:spcAft>
                <a:spcPct val="0"/>
              </a:spcAft>
              <a:buClr>
                <a:srgbClr val="8A288F"/>
              </a:buClr>
              <a:buFont typeface="Wingdings" pitchFamily="2" charset="2"/>
              <a:buChar char="§"/>
              <a:defRPr sz="2200" kern="1200">
                <a:solidFill>
                  <a:schemeClr val="tx1"/>
                </a:solidFill>
                <a:latin typeface="Arial" pitchFamily="34" charset="0"/>
                <a:ea typeface="Verdana" pitchFamily="34" charset="0"/>
                <a:cs typeface="Arial" pitchFamily="34" charset="0"/>
              </a:defRPr>
            </a:lvl3pPr>
            <a:lvl4pPr marL="1600200" indent="-2286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057400" indent="-2286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r>
              <a:rPr lang="zh-TW" altLang="zh-TW" sz="2800" b="1" dirty="0"/>
              <a:t>Bash</a:t>
            </a:r>
            <a:r>
              <a:rPr lang="zh-TW" altLang="zh-TW" sz="2800" dirty="0"/>
              <a:t>（Bourne Again S</a:t>
            </a:r>
            <a:r>
              <a:rPr lang="en-US" altLang="zh-TW" sz="2800" dirty="0"/>
              <a:t>h</a:t>
            </a:r>
            <a:r>
              <a:rPr lang="zh-TW" altLang="zh-TW" sz="2800" dirty="0"/>
              <a:t>ell</a:t>
            </a:r>
            <a:r>
              <a:rPr lang="en-US" altLang="zh-TW" sz="2800" dirty="0"/>
              <a:t>)</a:t>
            </a:r>
          </a:p>
          <a:p>
            <a:pPr lvl="1"/>
            <a:r>
              <a:rPr lang="zh-TW" altLang="zh-TW" sz="2800" b="1" dirty="0"/>
              <a:t>sh</a:t>
            </a:r>
            <a:r>
              <a:rPr lang="zh-TW" altLang="zh-TW" sz="2800" dirty="0"/>
              <a:t>（Bourne Shell）</a:t>
            </a:r>
            <a:endParaRPr lang="en-US" altLang="zh-TW" sz="2800" dirty="0"/>
          </a:p>
          <a:p>
            <a:pPr lvl="1"/>
            <a:r>
              <a:rPr lang="zh-TW" altLang="zh-TW" sz="2800" b="1" dirty="0"/>
              <a:t>csh</a:t>
            </a:r>
            <a:r>
              <a:rPr lang="zh-TW" altLang="zh-TW" sz="2800" dirty="0"/>
              <a:t>（C Shell）</a:t>
            </a:r>
            <a:endParaRPr lang="en-US" altLang="zh-TW" sz="2800" dirty="0"/>
          </a:p>
          <a:p>
            <a:pPr lvl="1"/>
            <a:r>
              <a:rPr lang="zh-TW" altLang="zh-TW" sz="2800" b="1" dirty="0"/>
              <a:t>zsh</a:t>
            </a:r>
            <a:r>
              <a:rPr lang="zh-TW" altLang="zh-TW" sz="2800" dirty="0"/>
              <a:t>（Z Shell）</a:t>
            </a:r>
            <a:endParaRPr lang="en-US" altLang="zh-TW" sz="2800" dirty="0"/>
          </a:p>
          <a:p>
            <a:pPr lvl="1"/>
            <a:r>
              <a:rPr lang="en-US" sz="2800" dirty="0"/>
              <a:t>Windows </a:t>
            </a:r>
            <a:r>
              <a:rPr lang="en-US" sz="2800" dirty="0" err="1"/>
              <a:t>powershell</a:t>
            </a:r>
            <a:endParaRPr lang="en-US" sz="2600" dirty="0"/>
          </a:p>
        </p:txBody>
      </p:sp>
      <p:sp>
        <p:nvSpPr>
          <p:cNvPr id="12" name="橢圓 11">
            <a:extLst>
              <a:ext uri="{FF2B5EF4-FFF2-40B4-BE49-F238E27FC236}">
                <a16:creationId xmlns:a16="http://schemas.microsoft.com/office/drawing/2014/main" id="{B1042CB9-C231-4CCF-ABCA-3A5FCEA15548}"/>
              </a:ext>
            </a:extLst>
          </p:cNvPr>
          <p:cNvSpPr/>
          <p:nvPr/>
        </p:nvSpPr>
        <p:spPr>
          <a:xfrm>
            <a:off x="4953000" y="1828800"/>
            <a:ext cx="3675007" cy="43434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橢圓 13">
            <a:extLst>
              <a:ext uri="{FF2B5EF4-FFF2-40B4-BE49-F238E27FC236}">
                <a16:creationId xmlns:a16="http://schemas.microsoft.com/office/drawing/2014/main" id="{6E1F6D6E-C078-4CA5-BA57-B36F1495F0A4}"/>
              </a:ext>
            </a:extLst>
          </p:cNvPr>
          <p:cNvSpPr/>
          <p:nvPr/>
        </p:nvSpPr>
        <p:spPr>
          <a:xfrm>
            <a:off x="5647502" y="2482944"/>
            <a:ext cx="2286001" cy="25908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橢圓 14">
            <a:extLst>
              <a:ext uri="{FF2B5EF4-FFF2-40B4-BE49-F238E27FC236}">
                <a16:creationId xmlns:a16="http://schemas.microsoft.com/office/drawing/2014/main" id="{609CEAD1-682F-4E83-A0F5-683AECC39804}"/>
              </a:ext>
            </a:extLst>
          </p:cNvPr>
          <p:cNvSpPr/>
          <p:nvPr/>
        </p:nvSpPr>
        <p:spPr>
          <a:xfrm>
            <a:off x="6070952" y="3282443"/>
            <a:ext cx="1439099" cy="991801"/>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文字方塊 12">
            <a:extLst>
              <a:ext uri="{FF2B5EF4-FFF2-40B4-BE49-F238E27FC236}">
                <a16:creationId xmlns:a16="http://schemas.microsoft.com/office/drawing/2014/main" id="{8974C63F-A3A3-4498-ACE2-DFBCD08B4DDD}"/>
              </a:ext>
            </a:extLst>
          </p:cNvPr>
          <p:cNvSpPr txBox="1"/>
          <p:nvPr/>
        </p:nvSpPr>
        <p:spPr>
          <a:xfrm>
            <a:off x="5953947" y="5188389"/>
            <a:ext cx="1981200" cy="461665"/>
          </a:xfrm>
          <a:prstGeom prst="rect">
            <a:avLst/>
          </a:prstGeom>
          <a:noFill/>
        </p:spPr>
        <p:txBody>
          <a:bodyPr wrap="square" rtlCol="0">
            <a:spAutoFit/>
          </a:bodyPr>
          <a:lstStyle/>
          <a:p>
            <a:pPr algn="ctr"/>
            <a:r>
              <a:rPr lang="en-US" altLang="zh-TW" dirty="0"/>
              <a:t>shell</a:t>
            </a:r>
            <a:endParaRPr lang="zh-TW" altLang="en-US" dirty="0"/>
          </a:p>
        </p:txBody>
      </p:sp>
      <p:sp>
        <p:nvSpPr>
          <p:cNvPr id="17" name="文字方塊 16">
            <a:extLst>
              <a:ext uri="{FF2B5EF4-FFF2-40B4-BE49-F238E27FC236}">
                <a16:creationId xmlns:a16="http://schemas.microsoft.com/office/drawing/2014/main" id="{E2521790-5F44-4652-949F-1E8E45057267}"/>
              </a:ext>
            </a:extLst>
          </p:cNvPr>
          <p:cNvSpPr txBox="1"/>
          <p:nvPr/>
        </p:nvSpPr>
        <p:spPr>
          <a:xfrm>
            <a:off x="5818954" y="4388889"/>
            <a:ext cx="1981200" cy="461665"/>
          </a:xfrm>
          <a:prstGeom prst="rect">
            <a:avLst/>
          </a:prstGeom>
          <a:noFill/>
        </p:spPr>
        <p:txBody>
          <a:bodyPr wrap="square" rtlCol="0">
            <a:spAutoFit/>
          </a:bodyPr>
          <a:lstStyle/>
          <a:p>
            <a:pPr algn="ctr"/>
            <a:r>
              <a:rPr lang="en-US" altLang="zh-TW" dirty="0"/>
              <a:t>kernel</a:t>
            </a:r>
            <a:endParaRPr lang="zh-TW" altLang="en-US" dirty="0"/>
          </a:p>
        </p:txBody>
      </p:sp>
      <p:sp>
        <p:nvSpPr>
          <p:cNvPr id="18" name="文字方塊 17">
            <a:extLst>
              <a:ext uri="{FF2B5EF4-FFF2-40B4-BE49-F238E27FC236}">
                <a16:creationId xmlns:a16="http://schemas.microsoft.com/office/drawing/2014/main" id="{FF6CFDC0-E97B-4B77-AFC3-78AA30AFC2AF}"/>
              </a:ext>
            </a:extLst>
          </p:cNvPr>
          <p:cNvSpPr txBox="1"/>
          <p:nvPr/>
        </p:nvSpPr>
        <p:spPr>
          <a:xfrm>
            <a:off x="5818954" y="3538835"/>
            <a:ext cx="1981200" cy="461665"/>
          </a:xfrm>
          <a:prstGeom prst="rect">
            <a:avLst/>
          </a:prstGeom>
          <a:noFill/>
        </p:spPr>
        <p:txBody>
          <a:bodyPr wrap="square" rtlCol="0">
            <a:spAutoFit/>
          </a:bodyPr>
          <a:lstStyle/>
          <a:p>
            <a:pPr algn="ctr"/>
            <a:r>
              <a:rPr lang="en-US" altLang="zh-TW" dirty="0"/>
              <a:t>hardware</a:t>
            </a:r>
            <a:endParaRPr lang="zh-TW" altLang="en-US" dirty="0"/>
          </a:p>
        </p:txBody>
      </p:sp>
    </p:spTree>
    <p:extLst>
      <p:ext uri="{BB962C8B-B14F-4D97-AF65-F5344CB8AC3E}">
        <p14:creationId xmlns:p14="http://schemas.microsoft.com/office/powerpoint/2010/main" val="871944042"/>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FC38FB-A211-B08C-CB0B-5A7243887F5C}"/>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798B64C4-9A87-9997-7E50-B51F07E0973B}"/>
              </a:ext>
            </a:extLst>
          </p:cNvPr>
          <p:cNvSpPr>
            <a:spLocks noGrp="1"/>
          </p:cNvSpPr>
          <p:nvPr>
            <p:ph type="title"/>
          </p:nvPr>
        </p:nvSpPr>
        <p:spPr/>
        <p:txBody>
          <a:bodyPr>
            <a:normAutofit fontScale="90000"/>
          </a:bodyPr>
          <a:lstStyle/>
          <a:p>
            <a:r>
              <a:rPr lang="en-US" altLang="zh-TW" dirty="0"/>
              <a:t>Common Shells</a:t>
            </a:r>
            <a:br>
              <a:rPr lang="en-US" altLang="zh-TW" dirty="0"/>
            </a:br>
            <a:r>
              <a:rPr lang="en-US" altLang="zh-TW" sz="1800" dirty="0"/>
              <a:t>You can type “echo $SHELL” in your terminal to see which one your computer use.</a:t>
            </a:r>
            <a:endParaRPr lang="zh-TW" altLang="en-US" sz="1800" dirty="0"/>
          </a:p>
        </p:txBody>
      </p:sp>
      <p:sp>
        <p:nvSpPr>
          <p:cNvPr id="4" name="文字方塊 3">
            <a:extLst>
              <a:ext uri="{FF2B5EF4-FFF2-40B4-BE49-F238E27FC236}">
                <a16:creationId xmlns:a16="http://schemas.microsoft.com/office/drawing/2014/main" id="{82557C73-2C74-A7A0-204F-1535F949DB93}"/>
              </a:ext>
            </a:extLst>
          </p:cNvPr>
          <p:cNvSpPr txBox="1"/>
          <p:nvPr/>
        </p:nvSpPr>
        <p:spPr>
          <a:xfrm>
            <a:off x="822786" y="1219200"/>
            <a:ext cx="8290090" cy="4893647"/>
          </a:xfrm>
          <a:prstGeom prst="rect">
            <a:avLst/>
          </a:prstGeom>
          <a:noFill/>
        </p:spPr>
        <p:txBody>
          <a:bodyPr wrap="none" rtlCol="0">
            <a:spAutoFit/>
          </a:bodyPr>
          <a:lstStyle/>
          <a:p>
            <a:pPr>
              <a:buNone/>
            </a:pPr>
            <a:r>
              <a:rPr lang="en-US" altLang="zh-TW" b="1" dirty="0" err="1"/>
              <a:t>sh</a:t>
            </a:r>
            <a:r>
              <a:rPr lang="en-US" altLang="zh-TW" b="1" dirty="0"/>
              <a:t> (Bourne Shell):</a:t>
            </a:r>
            <a:r>
              <a:rPr lang="en-US" altLang="zh-TW" dirty="0"/>
              <a:t> A very old, original shell; it's the </a:t>
            </a:r>
          </a:p>
          <a:p>
            <a:pPr>
              <a:buNone/>
            </a:pPr>
            <a:r>
              <a:rPr lang="en-US" altLang="zh-TW" dirty="0"/>
              <a:t>"grandfather" of shells on Unix systems.</a:t>
            </a:r>
          </a:p>
          <a:p>
            <a:pPr>
              <a:buNone/>
            </a:pPr>
            <a:r>
              <a:rPr lang="en-US" altLang="zh-TW" b="1" dirty="0"/>
              <a:t>Bash (Bourne Again Shell):</a:t>
            </a:r>
            <a:r>
              <a:rPr lang="en-US" altLang="zh-TW" dirty="0"/>
              <a:t> The "upgraded version" </a:t>
            </a:r>
          </a:p>
          <a:p>
            <a:pPr>
              <a:buNone/>
            </a:pPr>
            <a:r>
              <a:rPr lang="en-US" altLang="zh-TW" dirty="0"/>
              <a:t>of </a:t>
            </a:r>
            <a:r>
              <a:rPr lang="en-US" altLang="zh-TW" dirty="0" err="1"/>
              <a:t>sh</a:t>
            </a:r>
            <a:r>
              <a:rPr lang="en-US" altLang="zh-TW" dirty="0"/>
              <a:t>, with more powerful features. For a long time, it was</a:t>
            </a:r>
          </a:p>
          <a:p>
            <a:pPr>
              <a:buNone/>
            </a:pPr>
            <a:r>
              <a:rPr lang="en-US" altLang="zh-TW" dirty="0"/>
              <a:t> the default shell for almost all Linux systems and macOS.</a:t>
            </a:r>
          </a:p>
          <a:p>
            <a:pPr>
              <a:buNone/>
            </a:pPr>
            <a:r>
              <a:rPr lang="en-US" altLang="zh-TW" b="1" dirty="0" err="1"/>
              <a:t>csh</a:t>
            </a:r>
            <a:r>
              <a:rPr lang="en-US" altLang="zh-TW" b="1" dirty="0"/>
              <a:t> (C Shell):</a:t>
            </a:r>
            <a:r>
              <a:rPr lang="en-US" altLang="zh-TW" dirty="0"/>
              <a:t> Another type of shell, its syntax style is more</a:t>
            </a:r>
          </a:p>
          <a:p>
            <a:pPr>
              <a:buNone/>
            </a:pPr>
            <a:r>
              <a:rPr lang="en-US" altLang="zh-TW" dirty="0"/>
              <a:t> similar to the C programming language.</a:t>
            </a:r>
          </a:p>
          <a:p>
            <a:pPr>
              <a:buNone/>
            </a:pPr>
            <a:r>
              <a:rPr lang="en-US" altLang="zh-TW" b="1" dirty="0" err="1"/>
              <a:t>zsh</a:t>
            </a:r>
            <a:r>
              <a:rPr lang="en-US" altLang="zh-TW" b="1" dirty="0"/>
              <a:t> (Z Shell):</a:t>
            </a:r>
            <a:r>
              <a:rPr lang="en-US" altLang="zh-TW" dirty="0"/>
              <a:t> A very powerful and feature-rich modern </a:t>
            </a:r>
          </a:p>
          <a:p>
            <a:pPr>
              <a:buNone/>
            </a:pPr>
            <a:r>
              <a:rPr lang="en-US" altLang="zh-TW" dirty="0"/>
              <a:t>shell. This is now the default shell on macOS.</a:t>
            </a:r>
          </a:p>
          <a:p>
            <a:pPr>
              <a:buNone/>
            </a:pPr>
            <a:r>
              <a:rPr lang="en-US" altLang="zh-TW" b="1" dirty="0"/>
              <a:t>Windows </a:t>
            </a:r>
            <a:r>
              <a:rPr lang="en-US" altLang="zh-TW" b="1" dirty="0" err="1"/>
              <a:t>powershell</a:t>
            </a:r>
            <a:r>
              <a:rPr lang="en-US" altLang="zh-TW" b="1" dirty="0"/>
              <a:t>:</a:t>
            </a:r>
            <a:r>
              <a:rPr lang="en-US" altLang="zh-TW" dirty="0"/>
              <a:t> The modern shell for Windows </a:t>
            </a:r>
          </a:p>
          <a:p>
            <a:r>
              <a:rPr lang="en-US" altLang="zh-TW" dirty="0"/>
              <a:t>systems. It is very different from the traditional </a:t>
            </a:r>
            <a:r>
              <a:rPr lang="en-US" altLang="zh-TW" dirty="0" err="1"/>
              <a:t>cmd.exe</a:t>
            </a:r>
            <a:r>
              <a:rPr lang="en-US" altLang="zh-TW" dirty="0"/>
              <a:t> </a:t>
            </a:r>
          </a:p>
          <a:p>
            <a:r>
              <a:rPr lang="en-US" altLang="zh-TW" dirty="0"/>
              <a:t>(the black command prompt) and is much more powerful, </a:t>
            </a:r>
          </a:p>
          <a:p>
            <a:r>
              <a:rPr lang="en-US" altLang="zh-TW" dirty="0"/>
              <a:t>primarily used by system administrators.</a:t>
            </a:r>
          </a:p>
        </p:txBody>
      </p:sp>
    </p:spTree>
    <p:extLst>
      <p:ext uri="{BB962C8B-B14F-4D97-AF65-F5344CB8AC3E}">
        <p14:creationId xmlns:p14="http://schemas.microsoft.com/office/powerpoint/2010/main" val="774148605"/>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57AE69A-BF58-4930-9936-8C9EED1EBA27}"/>
              </a:ext>
            </a:extLst>
          </p:cNvPr>
          <p:cNvSpPr>
            <a:spLocks noGrp="1"/>
          </p:cNvSpPr>
          <p:nvPr>
            <p:ph type="title"/>
          </p:nvPr>
        </p:nvSpPr>
        <p:spPr/>
        <p:txBody>
          <a:bodyPr/>
          <a:lstStyle/>
          <a:p>
            <a:r>
              <a:rPr lang="en-US" altLang="zh-TW" dirty="0"/>
              <a:t>Virtual machine (VM)</a:t>
            </a:r>
            <a:endParaRPr lang="zh-TW" altLang="en-US" dirty="0"/>
          </a:p>
        </p:txBody>
      </p:sp>
      <p:pic>
        <p:nvPicPr>
          <p:cNvPr id="8194" name="Picture 2" descr="Server">
            <a:extLst>
              <a:ext uri="{FF2B5EF4-FFF2-40B4-BE49-F238E27FC236}">
                <a16:creationId xmlns:a16="http://schemas.microsoft.com/office/drawing/2014/main" id="{4546F18B-35FD-460C-B550-2FE5A0C15D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6076" y="1423613"/>
            <a:ext cx="7431847" cy="4000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6969011"/>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57AE69A-BF58-4930-9936-8C9EED1EBA27}"/>
              </a:ext>
            </a:extLst>
          </p:cNvPr>
          <p:cNvSpPr>
            <a:spLocks noGrp="1"/>
          </p:cNvSpPr>
          <p:nvPr>
            <p:ph type="title"/>
          </p:nvPr>
        </p:nvSpPr>
        <p:spPr/>
        <p:txBody>
          <a:bodyPr/>
          <a:lstStyle/>
          <a:p>
            <a:r>
              <a:rPr lang="en-US" altLang="zh-TW" dirty="0"/>
              <a:t>Virtual machine (VM)</a:t>
            </a:r>
            <a:endParaRPr lang="zh-TW" altLang="en-US" dirty="0"/>
          </a:p>
        </p:txBody>
      </p:sp>
      <p:sp>
        <p:nvSpPr>
          <p:cNvPr id="4" name="文字版面配置區 3">
            <a:extLst>
              <a:ext uri="{FF2B5EF4-FFF2-40B4-BE49-F238E27FC236}">
                <a16:creationId xmlns:a16="http://schemas.microsoft.com/office/drawing/2014/main" id="{1CDE9F2F-99EF-4BAD-BDAC-788DD5C5B06F}"/>
              </a:ext>
            </a:extLst>
          </p:cNvPr>
          <p:cNvSpPr>
            <a:spLocks noGrp="1"/>
          </p:cNvSpPr>
          <p:nvPr>
            <p:ph type="body" sz="half" idx="2"/>
          </p:nvPr>
        </p:nvSpPr>
        <p:spPr/>
        <p:txBody>
          <a:bodyPr/>
          <a:lstStyle/>
          <a:p>
            <a:endParaRPr lang="zh-TW" altLang="en-US"/>
          </a:p>
        </p:txBody>
      </p:sp>
      <p:pic>
        <p:nvPicPr>
          <p:cNvPr id="6146" name="Picture 2" descr="Virtual Machine Lifecycle Management Using AppViewX">
            <a:extLst>
              <a:ext uri="{FF2B5EF4-FFF2-40B4-BE49-F238E27FC236}">
                <a16:creationId xmlns:a16="http://schemas.microsoft.com/office/drawing/2014/main" id="{5867DFBB-255B-4767-BF83-244BD2B3E6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9169" y="1372730"/>
            <a:ext cx="8105662" cy="4462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8129811"/>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Operating System Functions (6 of 19)</a:t>
            </a:r>
          </a:p>
        </p:txBody>
      </p:sp>
      <p:sp>
        <p:nvSpPr>
          <p:cNvPr id="3" name="Content Placeholder 2"/>
          <p:cNvSpPr>
            <a:spLocks noGrp="1"/>
          </p:cNvSpPr>
          <p:nvPr>
            <p:ph idx="1"/>
          </p:nvPr>
        </p:nvSpPr>
        <p:spPr/>
        <p:txBody>
          <a:bodyPr/>
          <a:lstStyle/>
          <a:p>
            <a:r>
              <a:rPr lang="en-US" dirty="0"/>
              <a:t>How an operating system handles programs directly affects your productivity</a:t>
            </a:r>
          </a:p>
          <a:p>
            <a:pPr marL="908050" indent="-457200">
              <a:buFont typeface="Arial" pitchFamily="34" charset="0"/>
              <a:buChar char="–"/>
            </a:pPr>
            <a:r>
              <a:rPr lang="en-US" dirty="0"/>
              <a:t>Single tasking and multitasking</a:t>
            </a:r>
          </a:p>
          <a:p>
            <a:pPr marL="908050" indent="-457200">
              <a:buFont typeface="Arial" pitchFamily="34" charset="0"/>
              <a:buChar char="–"/>
            </a:pPr>
            <a:r>
              <a:rPr lang="en-US" dirty="0"/>
              <a:t>Foreground and background</a:t>
            </a:r>
          </a:p>
          <a:p>
            <a:pPr marL="908050" indent="-457200">
              <a:buFont typeface="Arial" pitchFamily="34" charset="0"/>
              <a:buChar char="–"/>
            </a:pPr>
            <a:r>
              <a:rPr lang="en-US" dirty="0"/>
              <a:t>Single user and multiuser</a:t>
            </a:r>
          </a:p>
        </p:txBody>
      </p:sp>
    </p:spTree>
    <p:extLst>
      <p:ext uri="{BB962C8B-B14F-4D97-AF65-F5344CB8AC3E}">
        <p14:creationId xmlns:p14="http://schemas.microsoft.com/office/powerpoint/2010/main" val="2569452153"/>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An illustration shows screenshots of three applications, collectively labeled as “background applications,” overlain by an image of a laptop computer displaying a word document with data, text, and styles panel on the right, and search panel on the left. A callout reading, “foreground application,” points toward the styles panel. Another callout reading, “icons indicate background and foreground apps running on computer,” points toward icons on the taskba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92" y="0"/>
            <a:ext cx="8722801"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28575" y="5334000"/>
            <a:ext cx="8961760" cy="1296238"/>
          </a:xfrm>
        </p:spPr>
        <p:txBody>
          <a:bodyPr/>
          <a:lstStyle/>
          <a:p>
            <a:r>
              <a:rPr lang="en-US" sz="1800" b="1" dirty="0"/>
              <a:t>Figure 9-5 </a:t>
            </a:r>
            <a:r>
              <a:rPr lang="en-US" sz="1800" dirty="0"/>
              <a:t>The foreground application, Microsoft Word, is displayed  on the screen. The other applications (Calendar,  Google Maps in Edge, and File Explorer) are in the background.</a:t>
            </a:r>
          </a:p>
        </p:txBody>
      </p:sp>
    </p:spTree>
    <p:extLst>
      <p:ext uri="{BB962C8B-B14F-4D97-AF65-F5344CB8AC3E}">
        <p14:creationId xmlns:p14="http://schemas.microsoft.com/office/powerpoint/2010/main" val="3844107604"/>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
        <p:nvSpPr>
          <p:cNvPr id="5" name="文字版面配置區 4"/>
          <p:cNvSpPr>
            <a:spLocks noGrp="1"/>
          </p:cNvSpPr>
          <p:nvPr>
            <p:ph type="body" sz="quarter" idx="13"/>
          </p:nvPr>
        </p:nvSpPr>
        <p:spPr/>
        <p:txBody>
          <a:bodyPr/>
          <a:lstStyle/>
          <a:p>
            <a:endParaRPr lang="zh-TW" altLang="en-US"/>
          </a:p>
        </p:txBody>
      </p:sp>
      <p:sp>
        <p:nvSpPr>
          <p:cNvPr id="6" name="投影片編號版面配置區 5"/>
          <p:cNvSpPr>
            <a:spLocks noGrp="1"/>
          </p:cNvSpPr>
          <p:nvPr>
            <p:ph type="sldNum" sz="quarter" idx="4"/>
          </p:nvPr>
        </p:nvSpPr>
        <p:spPr/>
        <p:txBody>
          <a:bodyPr/>
          <a:lstStyle/>
          <a:p>
            <a:fld id="{E1920792-1FFE-4123-96E7-9B6DC9FF0B06}" type="slidenum">
              <a:rPr lang="en-US" smtClean="0"/>
              <a:pPr/>
              <a:t>29</a:t>
            </a:fld>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839200" cy="68397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8432759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 Overview (2 of 2)</a:t>
            </a:r>
          </a:p>
        </p:txBody>
      </p:sp>
      <p:sp>
        <p:nvSpPr>
          <p:cNvPr id="3" name="Content Placeholder 2"/>
          <p:cNvSpPr>
            <a:spLocks noGrp="1"/>
          </p:cNvSpPr>
          <p:nvPr>
            <p:ph idx="1"/>
          </p:nvPr>
        </p:nvSpPr>
        <p:spPr/>
        <p:txBody>
          <a:bodyPr/>
          <a:lstStyle/>
          <a:p>
            <a:r>
              <a:rPr lang="en-US" sz="2800" dirty="0"/>
              <a:t>Identify file management and other tools included with an operating system, along with ways to update operating system software.</a:t>
            </a:r>
          </a:p>
          <a:p>
            <a:pPr lvl="0"/>
            <a:r>
              <a:rPr lang="en-US" sz="2800" dirty="0"/>
              <a:t>Explain how an operating system enables users to control a network or administer security.</a:t>
            </a:r>
          </a:p>
          <a:p>
            <a:pPr lvl="0"/>
            <a:r>
              <a:rPr lang="en-US" sz="2800" dirty="0"/>
              <a:t>Summarize the features of several desktop operating systems.</a:t>
            </a:r>
          </a:p>
          <a:p>
            <a:pPr lvl="0"/>
            <a:r>
              <a:rPr lang="en-US" sz="2800" dirty="0"/>
              <a:t>Briefly describe various server operating systems.</a:t>
            </a:r>
          </a:p>
          <a:p>
            <a:pPr lvl="0"/>
            <a:r>
              <a:rPr lang="en-US" sz="2800" dirty="0"/>
              <a:t>Summarize the features and uses of several mobile operating systems.</a:t>
            </a:r>
          </a:p>
        </p:txBody>
      </p:sp>
    </p:spTree>
    <p:extLst>
      <p:ext uri="{BB962C8B-B14F-4D97-AF65-F5344CB8AC3E}">
        <p14:creationId xmlns:p14="http://schemas.microsoft.com/office/powerpoint/2010/main" val="2839328826"/>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dirty="0"/>
          </a:p>
        </p:txBody>
      </p:sp>
      <p:sp>
        <p:nvSpPr>
          <p:cNvPr id="6" name="投影片編號版面配置區 5"/>
          <p:cNvSpPr>
            <a:spLocks noGrp="1"/>
          </p:cNvSpPr>
          <p:nvPr>
            <p:ph type="sldNum" sz="quarter" idx="4"/>
          </p:nvPr>
        </p:nvSpPr>
        <p:spPr/>
        <p:txBody>
          <a:bodyPr/>
          <a:lstStyle/>
          <a:p>
            <a:fld id="{E1920792-1FFE-4123-96E7-9B6DC9FF0B06}" type="slidenum">
              <a:rPr lang="en-US" smtClean="0"/>
              <a:pPr/>
              <a:t>30</a:t>
            </a:fld>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502"/>
            <a:ext cx="9157249" cy="31357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文字方塊 6"/>
          <p:cNvSpPr txBox="1"/>
          <p:nvPr/>
        </p:nvSpPr>
        <p:spPr>
          <a:xfrm>
            <a:off x="1752600" y="0"/>
            <a:ext cx="3074431" cy="369332"/>
          </a:xfrm>
          <a:prstGeom prst="rect">
            <a:avLst/>
          </a:prstGeom>
          <a:noFill/>
        </p:spPr>
        <p:txBody>
          <a:bodyPr wrap="none" rtlCol="0">
            <a:spAutoFit/>
          </a:bodyPr>
          <a:lstStyle/>
          <a:p>
            <a:r>
              <a:rPr lang="en-US" altLang="zh-TW" dirty="0"/>
              <a:t>RAM: Random Access Memory</a:t>
            </a:r>
            <a:endParaRPr lang="zh-TW" altLang="en-US" dirty="0"/>
          </a:p>
        </p:txBody>
      </p:sp>
    </p:spTree>
    <p:extLst>
      <p:ext uri="{BB962C8B-B14F-4D97-AF65-F5344CB8AC3E}">
        <p14:creationId xmlns:p14="http://schemas.microsoft.com/office/powerpoint/2010/main" val="203069543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3C28706-57E1-4B6B-9F08-D24EC6CC4F7C}"/>
              </a:ext>
            </a:extLst>
          </p:cNvPr>
          <p:cNvSpPr>
            <a:spLocks noGrp="1"/>
          </p:cNvSpPr>
          <p:nvPr>
            <p:ph type="title"/>
          </p:nvPr>
        </p:nvSpPr>
        <p:spPr/>
        <p:txBody>
          <a:bodyPr/>
          <a:lstStyle/>
          <a:p>
            <a:r>
              <a:rPr lang="en-US" altLang="zh-TW" dirty="0"/>
              <a:t>RAM(random access memory)</a:t>
            </a:r>
            <a:endParaRPr lang="zh-TW" altLang="en-US" dirty="0"/>
          </a:p>
        </p:txBody>
      </p:sp>
      <p:pic>
        <p:nvPicPr>
          <p:cNvPr id="7" name="圖片 6">
            <a:extLst>
              <a:ext uri="{FF2B5EF4-FFF2-40B4-BE49-F238E27FC236}">
                <a16:creationId xmlns:a16="http://schemas.microsoft.com/office/drawing/2014/main" id="{D5230CD0-3262-46F6-8535-90B0CE4C2B70}"/>
              </a:ext>
            </a:extLst>
          </p:cNvPr>
          <p:cNvPicPr>
            <a:picLocks noChangeAspect="1"/>
          </p:cNvPicPr>
          <p:nvPr/>
        </p:nvPicPr>
        <p:blipFill>
          <a:blip r:embed="rId2"/>
          <a:stretch>
            <a:fillRect/>
          </a:stretch>
        </p:blipFill>
        <p:spPr>
          <a:xfrm>
            <a:off x="152400" y="1447800"/>
            <a:ext cx="3681307" cy="2872695"/>
          </a:xfrm>
          <a:prstGeom prst="rect">
            <a:avLst/>
          </a:prstGeom>
        </p:spPr>
      </p:pic>
      <p:sp>
        <p:nvSpPr>
          <p:cNvPr id="9" name="內容版面配置區 4">
            <a:extLst>
              <a:ext uri="{FF2B5EF4-FFF2-40B4-BE49-F238E27FC236}">
                <a16:creationId xmlns:a16="http://schemas.microsoft.com/office/drawing/2014/main" id="{D0BB8CCC-24ED-474F-B51F-B551094DB08B}"/>
              </a:ext>
            </a:extLst>
          </p:cNvPr>
          <p:cNvSpPr>
            <a:spLocks noGrp="1"/>
          </p:cNvSpPr>
          <p:nvPr>
            <p:ph sz="quarter" idx="11"/>
          </p:nvPr>
        </p:nvSpPr>
        <p:spPr>
          <a:xfrm>
            <a:off x="3951215" y="1866899"/>
            <a:ext cx="5181600" cy="1562101"/>
          </a:xfrm>
        </p:spPr>
        <p:txBody>
          <a:bodyPr/>
          <a:lstStyle/>
          <a:p>
            <a:pPr lvl="1"/>
            <a:r>
              <a:rPr lang="en-US" altLang="zh-TW" sz="2800" dirty="0"/>
              <a:t>S(static)RAM</a:t>
            </a:r>
          </a:p>
          <a:p>
            <a:pPr lvl="1"/>
            <a:r>
              <a:rPr lang="en-US" altLang="zh-TW" sz="2800" dirty="0"/>
              <a:t>Cache in CPU, fast but expensive</a:t>
            </a:r>
          </a:p>
          <a:p>
            <a:pPr lvl="1"/>
            <a:r>
              <a:rPr lang="en-US" altLang="zh-TW" sz="2800" dirty="0"/>
              <a:t>D(dynamic)RAM</a:t>
            </a:r>
          </a:p>
          <a:p>
            <a:pPr lvl="1"/>
            <a:r>
              <a:rPr lang="en-US" altLang="zh-TW" sz="2800" dirty="0"/>
              <a:t>Main memory, slow but cheap</a:t>
            </a:r>
          </a:p>
        </p:txBody>
      </p:sp>
      <p:sp>
        <p:nvSpPr>
          <p:cNvPr id="10" name="標題 1">
            <a:extLst>
              <a:ext uri="{FF2B5EF4-FFF2-40B4-BE49-F238E27FC236}">
                <a16:creationId xmlns:a16="http://schemas.microsoft.com/office/drawing/2014/main" id="{03147001-09AC-4D56-A0D5-068A0D7B7163}"/>
              </a:ext>
            </a:extLst>
          </p:cNvPr>
          <p:cNvSpPr txBox="1">
            <a:spLocks/>
          </p:cNvSpPr>
          <p:nvPr/>
        </p:nvSpPr>
        <p:spPr bwMode="auto">
          <a:xfrm>
            <a:off x="-533400" y="4293673"/>
            <a:ext cx="8032638" cy="1004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ctr" rtl="0" eaLnBrk="1" fontAlgn="base" hangingPunct="1">
              <a:spcBef>
                <a:spcPct val="0"/>
              </a:spcBef>
              <a:spcAft>
                <a:spcPct val="0"/>
              </a:spcAft>
              <a:defRPr sz="3600" b="0"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3600">
                <a:solidFill>
                  <a:schemeClr val="bg1"/>
                </a:solidFill>
                <a:latin typeface="Arial" charset="0"/>
                <a:cs typeface="Arial" charset="0"/>
              </a:defRPr>
            </a:lvl2pPr>
            <a:lvl3pPr algn="ctr" rtl="0" eaLnBrk="1" fontAlgn="base" hangingPunct="1">
              <a:spcBef>
                <a:spcPct val="0"/>
              </a:spcBef>
              <a:spcAft>
                <a:spcPct val="0"/>
              </a:spcAft>
              <a:defRPr sz="3600">
                <a:solidFill>
                  <a:schemeClr val="bg1"/>
                </a:solidFill>
                <a:latin typeface="Arial" charset="0"/>
                <a:cs typeface="Arial" charset="0"/>
              </a:defRPr>
            </a:lvl3pPr>
            <a:lvl4pPr algn="ctr" rtl="0" eaLnBrk="1" fontAlgn="base" hangingPunct="1">
              <a:spcBef>
                <a:spcPct val="0"/>
              </a:spcBef>
              <a:spcAft>
                <a:spcPct val="0"/>
              </a:spcAft>
              <a:defRPr sz="3600">
                <a:solidFill>
                  <a:schemeClr val="bg1"/>
                </a:solidFill>
                <a:latin typeface="Arial" charset="0"/>
                <a:cs typeface="Arial" charset="0"/>
              </a:defRPr>
            </a:lvl4pPr>
            <a:lvl5pPr algn="ctr" rtl="0" eaLnBrk="1" fontAlgn="base" hangingPunct="1">
              <a:spcBef>
                <a:spcPct val="0"/>
              </a:spcBef>
              <a:spcAft>
                <a:spcPct val="0"/>
              </a:spcAft>
              <a:defRPr sz="3600">
                <a:solidFill>
                  <a:schemeClr val="bg1"/>
                </a:solidFill>
                <a:latin typeface="Arial" charset="0"/>
                <a:cs typeface="Arial" charset="0"/>
              </a:defRPr>
            </a:lvl5pPr>
            <a:lvl6pPr marL="457200" algn="ctr" rtl="0" eaLnBrk="1" fontAlgn="base" hangingPunct="1">
              <a:spcBef>
                <a:spcPct val="0"/>
              </a:spcBef>
              <a:spcAft>
                <a:spcPct val="0"/>
              </a:spcAft>
              <a:defRPr sz="3600">
                <a:solidFill>
                  <a:schemeClr val="bg1"/>
                </a:solidFill>
                <a:latin typeface="Arial" charset="0"/>
                <a:cs typeface="Arial" charset="0"/>
              </a:defRPr>
            </a:lvl6pPr>
            <a:lvl7pPr marL="914400" algn="ctr" rtl="0" eaLnBrk="1" fontAlgn="base" hangingPunct="1">
              <a:spcBef>
                <a:spcPct val="0"/>
              </a:spcBef>
              <a:spcAft>
                <a:spcPct val="0"/>
              </a:spcAft>
              <a:defRPr sz="3600">
                <a:solidFill>
                  <a:schemeClr val="bg1"/>
                </a:solidFill>
                <a:latin typeface="Arial" charset="0"/>
                <a:cs typeface="Arial" charset="0"/>
              </a:defRPr>
            </a:lvl7pPr>
            <a:lvl8pPr marL="1371600" algn="ctr" rtl="0" eaLnBrk="1" fontAlgn="base" hangingPunct="1">
              <a:spcBef>
                <a:spcPct val="0"/>
              </a:spcBef>
              <a:spcAft>
                <a:spcPct val="0"/>
              </a:spcAft>
              <a:defRPr sz="3600">
                <a:solidFill>
                  <a:schemeClr val="bg1"/>
                </a:solidFill>
                <a:latin typeface="Arial" charset="0"/>
                <a:cs typeface="Arial" charset="0"/>
              </a:defRPr>
            </a:lvl8pPr>
            <a:lvl9pPr marL="1828800" algn="ctr" rtl="0" eaLnBrk="1" fontAlgn="base" hangingPunct="1">
              <a:spcBef>
                <a:spcPct val="0"/>
              </a:spcBef>
              <a:spcAft>
                <a:spcPct val="0"/>
              </a:spcAft>
              <a:defRPr sz="3600">
                <a:solidFill>
                  <a:schemeClr val="bg1"/>
                </a:solidFill>
                <a:latin typeface="Arial" charset="0"/>
                <a:cs typeface="Arial" charset="0"/>
              </a:defRPr>
            </a:lvl9pPr>
          </a:lstStyle>
          <a:p>
            <a:r>
              <a:rPr lang="en-US" altLang="zh-TW" sz="2800" dirty="0"/>
              <a:t>&amp; ROM(read only memory)</a:t>
            </a:r>
            <a:endParaRPr lang="zh-TW" altLang="en-US" sz="2800" dirty="0"/>
          </a:p>
        </p:txBody>
      </p:sp>
      <p:sp>
        <p:nvSpPr>
          <p:cNvPr id="12" name="矩形 11">
            <a:extLst>
              <a:ext uri="{FF2B5EF4-FFF2-40B4-BE49-F238E27FC236}">
                <a16:creationId xmlns:a16="http://schemas.microsoft.com/office/drawing/2014/main" id="{DD99CE93-87D5-41D8-A8DA-B404BA86CF94}"/>
              </a:ext>
            </a:extLst>
          </p:cNvPr>
          <p:cNvSpPr/>
          <p:nvPr/>
        </p:nvSpPr>
        <p:spPr>
          <a:xfrm>
            <a:off x="1295400" y="5615995"/>
            <a:ext cx="6781800" cy="646331"/>
          </a:xfrm>
          <a:prstGeom prst="rect">
            <a:avLst/>
          </a:prstGeom>
        </p:spPr>
        <p:txBody>
          <a:bodyPr wrap="square">
            <a:spAutoFit/>
          </a:bodyPr>
          <a:lstStyle/>
          <a:p>
            <a:r>
              <a:rPr lang="en-US" altLang="zh-TW" sz="1800" dirty="0"/>
              <a:t>Reference:</a:t>
            </a:r>
          </a:p>
          <a:p>
            <a:r>
              <a:rPr lang="zh-TW" altLang="en-US" sz="1800" dirty="0"/>
              <a:t>https://www.youtube.com/watch?v=0rNEtAz3wJQ&amp;t=85s</a:t>
            </a:r>
          </a:p>
        </p:txBody>
      </p:sp>
    </p:spTree>
    <p:extLst>
      <p:ext uri="{BB962C8B-B14F-4D97-AF65-F5344CB8AC3E}">
        <p14:creationId xmlns:p14="http://schemas.microsoft.com/office/powerpoint/2010/main" val="583951191"/>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Operating System Functions (8 of 19)</a:t>
            </a:r>
          </a:p>
        </p:txBody>
      </p:sp>
      <p:sp>
        <p:nvSpPr>
          <p:cNvPr id="7" name="Content Placeholder 6"/>
          <p:cNvSpPr>
            <a:spLocks noGrp="1"/>
          </p:cNvSpPr>
          <p:nvPr>
            <p:ph idx="1"/>
          </p:nvPr>
        </p:nvSpPr>
        <p:spPr/>
        <p:txBody>
          <a:bodyPr/>
          <a:lstStyle/>
          <a:p>
            <a:r>
              <a:rPr lang="en-US" sz="2800" dirty="0"/>
              <a:t>Memory management optimizes the use of the computer or device’s internal memory.</a:t>
            </a:r>
          </a:p>
          <a:p>
            <a:r>
              <a:rPr lang="en-US" sz="2800" dirty="0"/>
              <a:t>Virtual memory is a portion of a storage medium functioning as additional Random Access Memory (RAM).</a:t>
            </a:r>
          </a:p>
          <a:p>
            <a:r>
              <a:rPr lang="en-US" sz="2800" dirty="0"/>
              <a:t>Using pages.</a:t>
            </a:r>
          </a:p>
          <a:p>
            <a:r>
              <a:rPr lang="en-US" sz="2800" dirty="0"/>
              <a:t>The CPU uses Memory </a:t>
            </a:r>
            <a:r>
              <a:rPr lang="en-US" altLang="zh-TW" sz="2800" b="0" dirty="0">
                <a:solidFill>
                  <a:srgbClr val="0D0D0D"/>
                </a:solidFill>
                <a:effectLst/>
              </a:rPr>
              <a:t>Management Unit (MMU)</a:t>
            </a:r>
            <a:r>
              <a:rPr lang="en-US" altLang="zh-TW" sz="2800" b="0" dirty="0">
                <a:solidFill>
                  <a:srgbClr val="0D0D0D"/>
                </a:solidFill>
                <a:effectLst/>
                <a:ea typeface="PingFang-SC-Regular" panose="020B0400000000000000" pitchFamily="34" charset="-122"/>
              </a:rPr>
              <a:t> to translate virtual addresses to physical addresses.</a:t>
            </a:r>
            <a:endParaRPr lang="en-US" sz="2800" dirty="0"/>
          </a:p>
        </p:txBody>
      </p:sp>
    </p:spTree>
    <p:extLst>
      <p:ext uri="{BB962C8B-B14F-4D97-AF65-F5344CB8AC3E}">
        <p14:creationId xmlns:p14="http://schemas.microsoft.com/office/powerpoint/2010/main" val="3916999864"/>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An illustration titled, “How a Computer Might Use Virtual Memory,” shows a circular flowchart with the following steps and images: &#10;Step 1: The operating system transfers the least recently used data and program instructions from RAM to the hard drive because RAM is needed for other functions; this step is accompanied by a photo of a circuit board labeled as “RAM (physical memory).” Pages swap out and the flowline points to the next step. &#10;Step 2: The operating system transfers data and program instructions from the hard drive to RAM when they are needed.” Pages swap in and the flowline points back to step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829" y="137868"/>
            <a:ext cx="9282829" cy="5729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152400" y="5943600"/>
            <a:ext cx="8835902" cy="804862"/>
          </a:xfrm>
        </p:spPr>
        <p:txBody>
          <a:bodyPr/>
          <a:lstStyle/>
          <a:p>
            <a:r>
              <a:rPr lang="en-US" sz="1800" b="1" dirty="0"/>
              <a:t>Figure 9-8 </a:t>
            </a:r>
            <a:r>
              <a:rPr lang="en-US" sz="1800" dirty="0"/>
              <a:t>This figure shows how a computer might use virtual memory.</a:t>
            </a:r>
          </a:p>
        </p:txBody>
      </p:sp>
    </p:spTree>
    <p:extLst>
      <p:ext uri="{BB962C8B-B14F-4D97-AF65-F5344CB8AC3E}">
        <p14:creationId xmlns:p14="http://schemas.microsoft.com/office/powerpoint/2010/main" val="3841755731"/>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ADE0C5B-5D2E-4F14-A9BC-84A77F854D3D}"/>
              </a:ext>
            </a:extLst>
          </p:cNvPr>
          <p:cNvSpPr>
            <a:spLocks noGrp="1"/>
          </p:cNvSpPr>
          <p:nvPr>
            <p:ph type="title"/>
          </p:nvPr>
        </p:nvSpPr>
        <p:spPr/>
        <p:txBody>
          <a:bodyPr/>
          <a:lstStyle/>
          <a:p>
            <a:r>
              <a:rPr lang="en-US" altLang="zh-TW" dirty="0"/>
              <a:t>Virtual memory</a:t>
            </a:r>
            <a:endParaRPr lang="zh-TW" altLang="en-US" dirty="0"/>
          </a:p>
        </p:txBody>
      </p:sp>
      <p:sp>
        <p:nvSpPr>
          <p:cNvPr id="6" name="Content Placeholder 5">
            <a:extLst>
              <a:ext uri="{FF2B5EF4-FFF2-40B4-BE49-F238E27FC236}">
                <a16:creationId xmlns:a16="http://schemas.microsoft.com/office/drawing/2014/main" id="{666F8119-8260-4FAA-8E22-69F1745CCC68}"/>
              </a:ext>
            </a:extLst>
          </p:cNvPr>
          <p:cNvSpPr txBox="1">
            <a:spLocks/>
          </p:cNvSpPr>
          <p:nvPr/>
        </p:nvSpPr>
        <p:spPr>
          <a:xfrm>
            <a:off x="190500" y="1669611"/>
            <a:ext cx="8763000" cy="4830763"/>
          </a:xfrm>
          <a:prstGeom prst="rect">
            <a:avLst/>
          </a:prstGeom>
        </p:spPr>
        <p:txBody>
          <a:bodyPr/>
          <a:lstStyle>
            <a:lvl1pPr marL="342900" indent="-342900" algn="l" rtl="0" eaLnBrk="1" fontAlgn="base" hangingPunct="1">
              <a:spcBef>
                <a:spcPct val="20000"/>
              </a:spcBef>
              <a:spcAft>
                <a:spcPct val="0"/>
              </a:spcAft>
              <a:buClr>
                <a:srgbClr val="8A288F"/>
              </a:buClr>
              <a:buFont typeface="Arial" charset="0"/>
              <a:buChar char="•"/>
              <a:defRPr sz="2600" kern="1200">
                <a:solidFill>
                  <a:schemeClr val="tx1"/>
                </a:solidFill>
                <a:latin typeface="Arial" pitchFamily="34" charset="0"/>
                <a:ea typeface="Verdana" pitchFamily="34" charset="0"/>
                <a:cs typeface="Arial" pitchFamily="34" charset="0"/>
              </a:defRPr>
            </a:lvl1pPr>
            <a:lvl2pPr marL="742950" indent="-28575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143000" indent="-228600" algn="l" rtl="0" eaLnBrk="1" fontAlgn="base" hangingPunct="1">
              <a:spcBef>
                <a:spcPct val="20000"/>
              </a:spcBef>
              <a:spcAft>
                <a:spcPct val="0"/>
              </a:spcAft>
              <a:buClr>
                <a:srgbClr val="8A288F"/>
              </a:buClr>
              <a:buFont typeface="Wingdings" pitchFamily="2" charset="2"/>
              <a:buChar char="§"/>
              <a:defRPr sz="2200" kern="1200">
                <a:solidFill>
                  <a:schemeClr val="tx1"/>
                </a:solidFill>
                <a:latin typeface="Arial" pitchFamily="34" charset="0"/>
                <a:ea typeface="Verdana" pitchFamily="34" charset="0"/>
                <a:cs typeface="Arial" pitchFamily="34" charset="0"/>
              </a:defRPr>
            </a:lvl3pPr>
            <a:lvl4pPr marL="1600200" indent="-2286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057400" indent="-2286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endParaRPr lang="en-US" sz="2600" dirty="0"/>
          </a:p>
          <a:p>
            <a:pPr lvl="1"/>
            <a:r>
              <a:rPr lang="en-US" sz="2600" dirty="0"/>
              <a:t>Multitasking</a:t>
            </a:r>
          </a:p>
          <a:p>
            <a:pPr lvl="1"/>
            <a:endParaRPr lang="en-US" sz="2600" dirty="0"/>
          </a:p>
          <a:p>
            <a:pPr lvl="1"/>
            <a:r>
              <a:rPr lang="en-US" sz="2600" dirty="0"/>
              <a:t>Convenient management</a:t>
            </a:r>
          </a:p>
          <a:p>
            <a:pPr lvl="1"/>
            <a:endParaRPr lang="en-US" altLang="zh-TW" dirty="0"/>
          </a:p>
          <a:p>
            <a:pPr lvl="1"/>
            <a:r>
              <a:rPr lang="en-US" altLang="zh-TW" dirty="0"/>
              <a:t>Memory Fragmentation</a:t>
            </a:r>
            <a:endParaRPr lang="en-US" sz="2600" dirty="0"/>
          </a:p>
        </p:txBody>
      </p:sp>
      <p:pic>
        <p:nvPicPr>
          <p:cNvPr id="2052" name="Picture 4" descr="undefined">
            <a:extLst>
              <a:ext uri="{FF2B5EF4-FFF2-40B4-BE49-F238E27FC236}">
                <a16:creationId xmlns:a16="http://schemas.microsoft.com/office/drawing/2014/main" id="{57655711-F026-473C-AB14-DB48B27D20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995" y="1219200"/>
            <a:ext cx="3032830" cy="47915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4315058"/>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6E3B99-1C2B-C80A-43A6-968D096B77FE}"/>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42806895-E2C5-7150-F5FA-06561890EE64}"/>
              </a:ext>
            </a:extLst>
          </p:cNvPr>
          <p:cNvSpPr>
            <a:spLocks noGrp="1"/>
          </p:cNvSpPr>
          <p:nvPr>
            <p:ph type="title"/>
          </p:nvPr>
        </p:nvSpPr>
        <p:spPr/>
        <p:txBody>
          <a:bodyPr/>
          <a:lstStyle/>
          <a:p>
            <a:pPr lvl="1"/>
            <a:r>
              <a:rPr lang="en-US" altLang="zh-TW" dirty="0">
                <a:solidFill>
                  <a:schemeClr val="tx1"/>
                </a:solidFill>
              </a:rPr>
              <a:t>Memory Fragmentation</a:t>
            </a:r>
            <a:endParaRPr lang="en-US" altLang="zh-TW" sz="4000" dirty="0">
              <a:solidFill>
                <a:schemeClr val="tx1"/>
              </a:solidFill>
            </a:endParaRPr>
          </a:p>
        </p:txBody>
      </p:sp>
      <p:sp>
        <p:nvSpPr>
          <p:cNvPr id="6" name="Content Placeholder 5">
            <a:extLst>
              <a:ext uri="{FF2B5EF4-FFF2-40B4-BE49-F238E27FC236}">
                <a16:creationId xmlns:a16="http://schemas.microsoft.com/office/drawing/2014/main" id="{51E33F77-8719-C642-A08D-5768427876DB}"/>
              </a:ext>
            </a:extLst>
          </p:cNvPr>
          <p:cNvSpPr txBox="1">
            <a:spLocks/>
          </p:cNvSpPr>
          <p:nvPr/>
        </p:nvSpPr>
        <p:spPr>
          <a:xfrm>
            <a:off x="190500" y="1143000"/>
            <a:ext cx="8763000" cy="4830763"/>
          </a:xfrm>
          <a:prstGeom prst="rect">
            <a:avLst/>
          </a:prstGeom>
        </p:spPr>
        <p:txBody>
          <a:bodyPr/>
          <a:lstStyle>
            <a:lvl1pPr marL="342900" indent="-342900" algn="l" rtl="0" eaLnBrk="1" fontAlgn="base" hangingPunct="1">
              <a:spcBef>
                <a:spcPct val="20000"/>
              </a:spcBef>
              <a:spcAft>
                <a:spcPct val="0"/>
              </a:spcAft>
              <a:buClr>
                <a:srgbClr val="8A288F"/>
              </a:buClr>
              <a:buFont typeface="Arial" charset="0"/>
              <a:buChar char="•"/>
              <a:defRPr sz="2600" kern="1200">
                <a:solidFill>
                  <a:schemeClr val="tx1"/>
                </a:solidFill>
                <a:latin typeface="Arial" pitchFamily="34" charset="0"/>
                <a:ea typeface="Verdana" pitchFamily="34" charset="0"/>
                <a:cs typeface="Arial" pitchFamily="34" charset="0"/>
              </a:defRPr>
            </a:lvl1pPr>
            <a:lvl2pPr marL="742950" indent="-28575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143000" indent="-228600" algn="l" rtl="0" eaLnBrk="1" fontAlgn="base" hangingPunct="1">
              <a:spcBef>
                <a:spcPct val="20000"/>
              </a:spcBef>
              <a:spcAft>
                <a:spcPct val="0"/>
              </a:spcAft>
              <a:buClr>
                <a:srgbClr val="8A288F"/>
              </a:buClr>
              <a:buFont typeface="Wingdings" pitchFamily="2" charset="2"/>
              <a:buChar char="§"/>
              <a:defRPr sz="2200" kern="1200">
                <a:solidFill>
                  <a:schemeClr val="tx1"/>
                </a:solidFill>
                <a:latin typeface="Arial" pitchFamily="34" charset="0"/>
                <a:ea typeface="Verdana" pitchFamily="34" charset="0"/>
                <a:cs typeface="Arial" pitchFamily="34" charset="0"/>
              </a:defRPr>
            </a:lvl3pPr>
            <a:lvl4pPr marL="1600200" indent="-2286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057400" indent="-2286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endParaRPr lang="en-US" sz="2600" dirty="0"/>
          </a:p>
          <a:p>
            <a:pPr lvl="1"/>
            <a:r>
              <a:rPr lang="en-US" altLang="zh-TW" sz="2800" dirty="0"/>
              <a:t>External</a:t>
            </a:r>
            <a:r>
              <a:rPr lang="zh-TW" altLang="en-US" sz="2800" dirty="0"/>
              <a:t> </a:t>
            </a:r>
            <a:r>
              <a:rPr lang="en-US" altLang="zh-TW" sz="2800" dirty="0"/>
              <a:t>Fragmentation</a:t>
            </a:r>
          </a:p>
          <a:p>
            <a:pPr lvl="1"/>
            <a:r>
              <a:rPr lang="en-US" altLang="zh-TW" sz="2000" b="1" dirty="0"/>
              <a:t>External fragmentation</a:t>
            </a:r>
            <a:r>
              <a:rPr lang="en-US" altLang="zh-TW" sz="2000" dirty="0"/>
              <a:t> is a phenomenon in which storage is wasted because </a:t>
            </a:r>
            <a:r>
              <a:rPr lang="en-US" altLang="zh-TW" sz="2000" b="1" dirty="0"/>
              <a:t>available memory is divided into many small, noncontiguous blocks</a:t>
            </a:r>
            <a:r>
              <a:rPr lang="en-US" altLang="zh-TW" sz="2000" dirty="0"/>
              <a:t>, none of which is large enough to satisfy a request, even though the total available storage space is theoretically adequate.</a:t>
            </a:r>
            <a:endParaRPr lang="en-US" altLang="zh-TW" sz="2800" dirty="0"/>
          </a:p>
          <a:p>
            <a:pPr lvl="1"/>
            <a:r>
              <a:rPr lang="en-US" altLang="zh-TW" sz="2800" dirty="0"/>
              <a:t>Internal</a:t>
            </a:r>
            <a:r>
              <a:rPr lang="zh-TW" altLang="en-US" sz="2800" dirty="0"/>
              <a:t> </a:t>
            </a:r>
            <a:r>
              <a:rPr lang="en-US" altLang="zh-TW" sz="2800" dirty="0"/>
              <a:t>Fragmentation</a:t>
            </a:r>
          </a:p>
          <a:p>
            <a:pPr lvl="1"/>
            <a:r>
              <a:rPr lang="en-US" altLang="zh-TW" sz="2000" b="1" dirty="0"/>
              <a:t>Internal fragmentation</a:t>
            </a:r>
            <a:r>
              <a:rPr lang="en-US" altLang="zh-TW" sz="2000" dirty="0"/>
              <a:t> is the inability to use allocated memory that is </a:t>
            </a:r>
            <a:r>
              <a:rPr lang="en-US" altLang="zh-TW" sz="2000" b="1" dirty="0"/>
              <a:t>contained within a fixed or variable-size partition</a:t>
            </a:r>
            <a:r>
              <a:rPr lang="en-US" altLang="zh-TW" sz="2000" dirty="0"/>
              <a:t> or block, but is unused because the amount of memory requested is </a:t>
            </a:r>
            <a:r>
              <a:rPr lang="en-US" altLang="zh-TW" sz="2000" b="1" dirty="0"/>
              <a:t>smaller than the unit allocated</a:t>
            </a:r>
            <a:r>
              <a:rPr lang="en-US" altLang="zh-TW" sz="2000" dirty="0"/>
              <a:t>.</a:t>
            </a:r>
          </a:p>
          <a:p>
            <a:pPr lvl="1"/>
            <a:endParaRPr lang="en-US" altLang="zh-TW" sz="2800" dirty="0"/>
          </a:p>
          <a:p>
            <a:pPr lvl="1"/>
            <a:endParaRPr lang="en-US" sz="2600" dirty="0"/>
          </a:p>
        </p:txBody>
      </p:sp>
    </p:spTree>
    <p:extLst>
      <p:ext uri="{BB962C8B-B14F-4D97-AF65-F5344CB8AC3E}">
        <p14:creationId xmlns:p14="http://schemas.microsoft.com/office/powerpoint/2010/main" val="2486607673"/>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D12807-98FB-35A8-9C0B-6B48E01A0147}"/>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E4F99A34-4567-33C8-8E59-65BA7847D997}"/>
              </a:ext>
            </a:extLst>
          </p:cNvPr>
          <p:cNvSpPr>
            <a:spLocks noGrp="1"/>
          </p:cNvSpPr>
          <p:nvPr>
            <p:ph type="title"/>
          </p:nvPr>
        </p:nvSpPr>
        <p:spPr/>
        <p:txBody>
          <a:bodyPr>
            <a:normAutofit fontScale="90000"/>
          </a:bodyPr>
          <a:lstStyle/>
          <a:p>
            <a:pPr lvl="1"/>
            <a:r>
              <a:rPr lang="en-US" altLang="zh-TW" dirty="0">
                <a:solidFill>
                  <a:schemeClr val="tx1"/>
                </a:solidFill>
              </a:rPr>
              <a:t>What are the solutions to external and internal fragmentation?</a:t>
            </a:r>
            <a:endParaRPr lang="en-US" altLang="zh-TW" sz="4000" dirty="0">
              <a:solidFill>
                <a:schemeClr val="tx1"/>
              </a:solidFill>
            </a:endParaRPr>
          </a:p>
        </p:txBody>
      </p:sp>
      <p:sp>
        <p:nvSpPr>
          <p:cNvPr id="6" name="Content Placeholder 5">
            <a:extLst>
              <a:ext uri="{FF2B5EF4-FFF2-40B4-BE49-F238E27FC236}">
                <a16:creationId xmlns:a16="http://schemas.microsoft.com/office/drawing/2014/main" id="{881A1DE2-A256-1D71-5CFE-8C45C408D0C8}"/>
              </a:ext>
            </a:extLst>
          </p:cNvPr>
          <p:cNvSpPr txBox="1">
            <a:spLocks/>
          </p:cNvSpPr>
          <p:nvPr/>
        </p:nvSpPr>
        <p:spPr>
          <a:xfrm>
            <a:off x="190500" y="1143000"/>
            <a:ext cx="8763000" cy="4830763"/>
          </a:xfrm>
          <a:prstGeom prst="rect">
            <a:avLst/>
          </a:prstGeom>
        </p:spPr>
        <p:txBody>
          <a:bodyPr/>
          <a:lstStyle>
            <a:lvl1pPr marL="342900" indent="-342900" algn="l" rtl="0" eaLnBrk="1" fontAlgn="base" hangingPunct="1">
              <a:spcBef>
                <a:spcPct val="20000"/>
              </a:spcBef>
              <a:spcAft>
                <a:spcPct val="0"/>
              </a:spcAft>
              <a:buClr>
                <a:srgbClr val="8A288F"/>
              </a:buClr>
              <a:buFont typeface="Arial" charset="0"/>
              <a:buChar char="•"/>
              <a:defRPr sz="2600" kern="1200">
                <a:solidFill>
                  <a:schemeClr val="tx1"/>
                </a:solidFill>
                <a:latin typeface="Arial" pitchFamily="34" charset="0"/>
                <a:ea typeface="Verdana" pitchFamily="34" charset="0"/>
                <a:cs typeface="Arial" pitchFamily="34" charset="0"/>
              </a:defRPr>
            </a:lvl1pPr>
            <a:lvl2pPr marL="742950" indent="-285750" algn="l" rtl="0" eaLnBrk="1" fontAlgn="base" hangingPunct="1">
              <a:spcBef>
                <a:spcPct val="20000"/>
              </a:spcBef>
              <a:spcAft>
                <a:spcPct val="0"/>
              </a:spcAft>
              <a:buClr>
                <a:srgbClr val="8A288F"/>
              </a:buClr>
              <a:buFont typeface="Arial" charset="0"/>
              <a:buChar char="–"/>
              <a:defRPr sz="2400" kern="1200">
                <a:solidFill>
                  <a:schemeClr val="tx1"/>
                </a:solidFill>
                <a:latin typeface="Arial" pitchFamily="34" charset="0"/>
                <a:ea typeface="Verdana" pitchFamily="34" charset="0"/>
                <a:cs typeface="Arial" pitchFamily="34" charset="0"/>
              </a:defRPr>
            </a:lvl2pPr>
            <a:lvl3pPr marL="1143000" indent="-228600" algn="l" rtl="0" eaLnBrk="1" fontAlgn="base" hangingPunct="1">
              <a:spcBef>
                <a:spcPct val="20000"/>
              </a:spcBef>
              <a:spcAft>
                <a:spcPct val="0"/>
              </a:spcAft>
              <a:buClr>
                <a:srgbClr val="8A288F"/>
              </a:buClr>
              <a:buFont typeface="Wingdings" pitchFamily="2" charset="2"/>
              <a:buChar char="§"/>
              <a:defRPr sz="2200" kern="1200">
                <a:solidFill>
                  <a:schemeClr val="tx1"/>
                </a:solidFill>
                <a:latin typeface="Arial" pitchFamily="34" charset="0"/>
                <a:ea typeface="Verdana" pitchFamily="34" charset="0"/>
                <a:cs typeface="Arial" pitchFamily="34" charset="0"/>
              </a:defRPr>
            </a:lvl3pPr>
            <a:lvl4pPr marL="1600200" indent="-228600" algn="l" rtl="0" eaLnBrk="1" fontAlgn="base" hangingPunct="1">
              <a:spcBef>
                <a:spcPct val="20000"/>
              </a:spcBef>
              <a:spcAft>
                <a:spcPct val="0"/>
              </a:spcAft>
              <a:buClr>
                <a:srgbClr val="8A288F"/>
              </a:buClr>
              <a:buFont typeface="Courier New" pitchFamily="49" charset="0"/>
              <a:buChar char="o"/>
              <a:defRPr sz="2000" kern="1200">
                <a:solidFill>
                  <a:schemeClr val="tx1"/>
                </a:solidFill>
                <a:latin typeface="Arial" pitchFamily="34" charset="0"/>
                <a:ea typeface="Verdana" pitchFamily="34" charset="0"/>
                <a:cs typeface="Arial" pitchFamily="34" charset="0"/>
              </a:defRPr>
            </a:lvl4pPr>
            <a:lvl5pPr marL="2057400" indent="-228600" algn="l" rtl="0" eaLnBrk="1" fontAlgn="base" hangingPunct="1">
              <a:spcBef>
                <a:spcPct val="20000"/>
              </a:spcBef>
              <a:spcAft>
                <a:spcPct val="0"/>
              </a:spcAft>
              <a:buClr>
                <a:srgbClr val="8A288F"/>
              </a:buClr>
              <a:buFont typeface="Arial" charset="0"/>
              <a:buChar char="»"/>
              <a:defRPr sz="2000" kern="1200">
                <a:solidFill>
                  <a:schemeClr val="tx1"/>
                </a:solidFill>
                <a:latin typeface="Arial" pitchFamily="34" charset="0"/>
                <a:ea typeface="Verdana"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endParaRPr lang="en-US" sz="2600" dirty="0"/>
          </a:p>
          <a:p>
            <a:pPr lvl="1"/>
            <a:r>
              <a:rPr lang="en-US" altLang="zh-TW" sz="2800" dirty="0"/>
              <a:t>External</a:t>
            </a:r>
            <a:r>
              <a:rPr lang="zh-TW" altLang="en-US" sz="2800" dirty="0"/>
              <a:t> </a:t>
            </a:r>
            <a:r>
              <a:rPr lang="en-US" altLang="zh-TW" sz="2800" dirty="0"/>
              <a:t>Fragmentation</a:t>
            </a:r>
          </a:p>
          <a:p>
            <a:pPr lvl="1"/>
            <a:r>
              <a:rPr lang="en-US" altLang="zh-TW" sz="2000" dirty="0"/>
              <a:t>Memory compaction</a:t>
            </a:r>
          </a:p>
          <a:p>
            <a:pPr lvl="1"/>
            <a:r>
              <a:rPr lang="en-US" altLang="zh-TW" sz="2000" dirty="0"/>
              <a:t>Paging (so that a process can be stored in various discrete memory )</a:t>
            </a:r>
          </a:p>
          <a:p>
            <a:pPr lvl="1"/>
            <a:r>
              <a:rPr lang="en-US" altLang="zh-TW" sz="2800" dirty="0"/>
              <a:t>Internal</a:t>
            </a:r>
            <a:r>
              <a:rPr lang="zh-TW" altLang="en-US" sz="2800" dirty="0"/>
              <a:t> </a:t>
            </a:r>
            <a:r>
              <a:rPr lang="en-US" altLang="zh-TW" sz="2800" dirty="0"/>
              <a:t>Fragmentation</a:t>
            </a:r>
          </a:p>
          <a:p>
            <a:pPr lvl="1"/>
            <a:r>
              <a:rPr lang="en-US" altLang="zh-TW" sz="2000" dirty="0"/>
              <a:t>Dynamic Partitioning -&gt; May lead to external fragmentation.</a:t>
            </a:r>
          </a:p>
          <a:p>
            <a:pPr lvl="1"/>
            <a:r>
              <a:rPr lang="en-US" altLang="zh-TW" sz="2000" dirty="0"/>
              <a:t>Adjusting Block/Page Size -&gt; Page size too small, then page table will be very big.</a:t>
            </a:r>
          </a:p>
          <a:p>
            <a:pPr lvl="1"/>
            <a:endParaRPr lang="en-US" sz="2600" dirty="0"/>
          </a:p>
        </p:txBody>
      </p:sp>
    </p:spTree>
    <p:extLst>
      <p:ext uri="{BB962C8B-B14F-4D97-AF65-F5344CB8AC3E}">
        <p14:creationId xmlns:p14="http://schemas.microsoft.com/office/powerpoint/2010/main" val="2865935951"/>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B84856D9-855B-417A-8AEF-EABFF310DA62}"/>
              </a:ext>
            </a:extLst>
          </p:cNvPr>
          <p:cNvSpPr>
            <a:spLocks noGrp="1"/>
          </p:cNvSpPr>
          <p:nvPr>
            <p:ph type="body" sz="half" idx="2"/>
          </p:nvPr>
        </p:nvSpPr>
        <p:spPr>
          <a:xfrm>
            <a:off x="555681" y="5791200"/>
            <a:ext cx="8032638" cy="665175"/>
          </a:xfrm>
        </p:spPr>
        <p:txBody>
          <a:bodyPr/>
          <a:lstStyle/>
          <a:p>
            <a:r>
              <a:rPr lang="en-US" altLang="zh-TW" dirty="0"/>
              <a:t>Reference: https://medium.com/starbugs/why-do-os-need-virtual-memory-b47d6eeecbce</a:t>
            </a:r>
            <a:endParaRPr lang="zh-TW" altLang="en-US" dirty="0"/>
          </a:p>
        </p:txBody>
      </p:sp>
      <p:pic>
        <p:nvPicPr>
          <p:cNvPr id="6" name="圖片 5">
            <a:extLst>
              <a:ext uri="{FF2B5EF4-FFF2-40B4-BE49-F238E27FC236}">
                <a16:creationId xmlns:a16="http://schemas.microsoft.com/office/drawing/2014/main" id="{11A60F2A-C8EE-413E-9077-40B64437AD1C}"/>
              </a:ext>
            </a:extLst>
          </p:cNvPr>
          <p:cNvPicPr>
            <a:picLocks noChangeAspect="1"/>
          </p:cNvPicPr>
          <p:nvPr/>
        </p:nvPicPr>
        <p:blipFill>
          <a:blip r:embed="rId2"/>
          <a:stretch>
            <a:fillRect/>
          </a:stretch>
        </p:blipFill>
        <p:spPr>
          <a:xfrm>
            <a:off x="457200" y="3048000"/>
            <a:ext cx="8229600" cy="2147165"/>
          </a:xfrm>
          <a:prstGeom prst="rect">
            <a:avLst/>
          </a:prstGeom>
        </p:spPr>
      </p:pic>
      <p:pic>
        <p:nvPicPr>
          <p:cNvPr id="7" name="圖片 6">
            <a:extLst>
              <a:ext uri="{FF2B5EF4-FFF2-40B4-BE49-F238E27FC236}">
                <a16:creationId xmlns:a16="http://schemas.microsoft.com/office/drawing/2014/main" id="{BCC91DC0-CC82-4280-B6E0-4AE98684E51A}"/>
              </a:ext>
            </a:extLst>
          </p:cNvPr>
          <p:cNvPicPr>
            <a:picLocks noChangeAspect="1"/>
          </p:cNvPicPr>
          <p:nvPr/>
        </p:nvPicPr>
        <p:blipFill>
          <a:blip r:embed="rId3"/>
          <a:stretch>
            <a:fillRect/>
          </a:stretch>
        </p:blipFill>
        <p:spPr>
          <a:xfrm>
            <a:off x="456501" y="1066800"/>
            <a:ext cx="8229600" cy="1798619"/>
          </a:xfrm>
          <a:prstGeom prst="rect">
            <a:avLst/>
          </a:prstGeom>
        </p:spPr>
      </p:pic>
    </p:spTree>
    <p:extLst>
      <p:ext uri="{BB962C8B-B14F-4D97-AF65-F5344CB8AC3E}">
        <p14:creationId xmlns:p14="http://schemas.microsoft.com/office/powerpoint/2010/main" val="4008800447"/>
      </p:ext>
    </p:extLst>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a:xfrm>
            <a:off x="76200" y="0"/>
            <a:ext cx="8897662" cy="969486"/>
          </a:xfrm>
        </p:spPr>
        <p:txBody>
          <a:bodyPr/>
          <a:lstStyle/>
          <a:p>
            <a:pPr marL="0" indent="0">
              <a:buNone/>
            </a:pPr>
            <a:r>
              <a:rPr lang="en-US" sz="2800" dirty="0"/>
              <a:t>The operating system determines the order in which tasks are processed.</a:t>
            </a:r>
          </a:p>
        </p:txBody>
      </p:sp>
      <p:pic>
        <p:nvPicPr>
          <p:cNvPr id="6146" name="Picture 2" descr="An illustration shows a server, with a description reading, “documents to be printed stored in buffers on storage media or in memory;” and photo of a hard disk accompanied by text reading, “hard drive in server.” A flow line with text reading, “As documents print, they are released from buffer,” points toward a laser printer.&#10;A screenshot shows a print queue dialog box with three callouts. The first callout reading, “print spooler shows document printing and documents waiting to print,” points toward the screenshot. The second callout reading, “document being printed,” points toward the first document in the list and the third callout reading, “print queue,” collectively points toward the documents liste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914400"/>
            <a:ext cx="8027722"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38100" y="5334000"/>
            <a:ext cx="8975788" cy="993458"/>
          </a:xfrm>
        </p:spPr>
        <p:txBody>
          <a:bodyPr/>
          <a:lstStyle/>
          <a:p>
            <a:r>
              <a:rPr lang="en-US" sz="1600" b="1" dirty="0"/>
              <a:t>Figure 9-9 </a:t>
            </a:r>
            <a:r>
              <a:rPr lang="en-US" sz="1600" dirty="0"/>
              <a:t>Spooling(</a:t>
            </a:r>
            <a:r>
              <a:rPr lang="en-US" altLang="zh-TW" sz="1600" dirty="0"/>
              <a:t>Simultaneous Peripheral Operations On-Line</a:t>
            </a:r>
            <a:r>
              <a:rPr lang="en-US" sz="1600" dirty="0"/>
              <a:t>) increases both processor and printer efficiency by placing documents to be printed in a buffer media before they are printed. This figure shows three documents in the queue with one document printing.</a:t>
            </a:r>
          </a:p>
        </p:txBody>
      </p:sp>
    </p:spTree>
    <p:extLst>
      <p:ext uri="{BB962C8B-B14F-4D97-AF65-F5344CB8AC3E}">
        <p14:creationId xmlns:p14="http://schemas.microsoft.com/office/powerpoint/2010/main" val="1069539871"/>
      </p:ext>
    </p:extLst>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Operating System Functions (11 of 19)</a:t>
            </a:r>
          </a:p>
        </p:txBody>
      </p:sp>
      <p:sp>
        <p:nvSpPr>
          <p:cNvPr id="3" name="Content Placeholder 2"/>
          <p:cNvSpPr>
            <a:spLocks noGrp="1"/>
          </p:cNvSpPr>
          <p:nvPr>
            <p:ph idx="1"/>
          </p:nvPr>
        </p:nvSpPr>
        <p:spPr/>
        <p:txBody>
          <a:bodyPr/>
          <a:lstStyle/>
          <a:p>
            <a:r>
              <a:rPr lang="en-US" sz="2800" dirty="0"/>
              <a:t>A driver is a small program that tells the operating system how to communicate with a specific device</a:t>
            </a:r>
          </a:p>
          <a:p>
            <a:pPr lvl="0"/>
            <a:r>
              <a:rPr lang="en-US" sz="2800" dirty="0"/>
              <a:t>Plug and Play automatically configures new devices as you install or connect them</a:t>
            </a:r>
          </a:p>
        </p:txBody>
      </p:sp>
      <p:pic>
        <p:nvPicPr>
          <p:cNvPr id="4" name="圖片 3">
            <a:extLst>
              <a:ext uri="{FF2B5EF4-FFF2-40B4-BE49-F238E27FC236}">
                <a16:creationId xmlns:a16="http://schemas.microsoft.com/office/drawing/2014/main" id="{9F3BC1E6-FC90-4375-82D0-C359A179EBCC}"/>
              </a:ext>
            </a:extLst>
          </p:cNvPr>
          <p:cNvPicPr>
            <a:picLocks noChangeAspect="1"/>
          </p:cNvPicPr>
          <p:nvPr/>
        </p:nvPicPr>
        <p:blipFill>
          <a:blip r:embed="rId2"/>
          <a:stretch>
            <a:fillRect/>
          </a:stretch>
        </p:blipFill>
        <p:spPr>
          <a:xfrm>
            <a:off x="381000" y="3581400"/>
            <a:ext cx="3886200" cy="2248122"/>
          </a:xfrm>
          <a:prstGeom prst="rect">
            <a:avLst/>
          </a:prstGeom>
        </p:spPr>
      </p:pic>
      <p:pic>
        <p:nvPicPr>
          <p:cNvPr id="6" name="圖片 5">
            <a:extLst>
              <a:ext uri="{FF2B5EF4-FFF2-40B4-BE49-F238E27FC236}">
                <a16:creationId xmlns:a16="http://schemas.microsoft.com/office/drawing/2014/main" id="{258C90CE-6753-4669-9E6F-FBBFE465ECF6}"/>
              </a:ext>
            </a:extLst>
          </p:cNvPr>
          <p:cNvPicPr>
            <a:picLocks noChangeAspect="1"/>
          </p:cNvPicPr>
          <p:nvPr/>
        </p:nvPicPr>
        <p:blipFill>
          <a:blip r:embed="rId3"/>
          <a:stretch>
            <a:fillRect/>
          </a:stretch>
        </p:blipFill>
        <p:spPr>
          <a:xfrm>
            <a:off x="4348512" y="3733800"/>
            <a:ext cx="4753961" cy="1344358"/>
          </a:xfrm>
          <a:prstGeom prst="rect">
            <a:avLst/>
          </a:prstGeom>
        </p:spPr>
      </p:pic>
    </p:spTree>
    <p:extLst>
      <p:ext uri="{BB962C8B-B14F-4D97-AF65-F5344CB8AC3E}">
        <p14:creationId xmlns:p14="http://schemas.microsoft.com/office/powerpoint/2010/main" val="4121415708"/>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678666-31AD-49B5-9957-8FF4FDB28DA6}"/>
              </a:ext>
            </a:extLst>
          </p:cNvPr>
          <p:cNvSpPr>
            <a:spLocks noGrp="1"/>
          </p:cNvSpPr>
          <p:nvPr>
            <p:ph type="title"/>
          </p:nvPr>
        </p:nvSpPr>
        <p:spPr/>
        <p:txBody>
          <a:bodyPr/>
          <a:lstStyle/>
          <a:p>
            <a:r>
              <a:rPr lang="en-US" altLang="zh-TW" dirty="0"/>
              <a:t>OS in technology </a:t>
            </a:r>
            <a:r>
              <a:rPr lang="en-US" altLang="zh-TW" dirty="0" err="1"/>
              <a:t>develope</a:t>
            </a:r>
            <a:endParaRPr lang="zh-TW" altLang="en-US" dirty="0"/>
          </a:p>
        </p:txBody>
      </p:sp>
      <p:sp>
        <p:nvSpPr>
          <p:cNvPr id="3" name="內容版面配置區 2">
            <a:extLst>
              <a:ext uri="{FF2B5EF4-FFF2-40B4-BE49-F238E27FC236}">
                <a16:creationId xmlns:a16="http://schemas.microsoft.com/office/drawing/2014/main" id="{29B4D144-3E6C-4BA4-A8D0-6E02D2BF41C1}"/>
              </a:ext>
            </a:extLst>
          </p:cNvPr>
          <p:cNvSpPr>
            <a:spLocks noGrp="1"/>
          </p:cNvSpPr>
          <p:nvPr>
            <p:ph idx="1"/>
          </p:nvPr>
        </p:nvSpPr>
        <p:spPr/>
        <p:txBody>
          <a:bodyPr/>
          <a:lstStyle/>
          <a:p>
            <a:r>
              <a:rPr lang="en-US" altLang="zh-TW" sz="2400" dirty="0"/>
              <a:t>Release of UNIX (1969)</a:t>
            </a:r>
          </a:p>
          <a:p>
            <a:endParaRPr lang="en-US" altLang="zh-TW" sz="2400" dirty="0"/>
          </a:p>
          <a:p>
            <a:r>
              <a:rPr lang="en-US" altLang="zh-TW" sz="2400" dirty="0"/>
              <a:t>Personal Computer Proliferation (1980s)</a:t>
            </a:r>
          </a:p>
          <a:p>
            <a:endParaRPr lang="en-US" altLang="zh-TW" sz="2400" dirty="0"/>
          </a:p>
          <a:p>
            <a:r>
              <a:rPr lang="en-US" altLang="zh-TW" sz="2400" dirty="0"/>
              <a:t>Rise of the Internet (1990s)</a:t>
            </a:r>
          </a:p>
          <a:p>
            <a:endParaRPr lang="en-US" altLang="zh-TW" sz="2400" dirty="0"/>
          </a:p>
          <a:p>
            <a:r>
              <a:rPr lang="en-US" altLang="zh-TW" sz="2400" dirty="0"/>
              <a:t>Widespread Adoption of Virtualization Technology (2000s)</a:t>
            </a:r>
          </a:p>
          <a:p>
            <a:endParaRPr lang="en-US" altLang="zh-TW" sz="2400" dirty="0"/>
          </a:p>
          <a:p>
            <a:r>
              <a:rPr lang="en-US" altLang="zh-TW" sz="2400" dirty="0"/>
              <a:t>Mobile Computing Revolution (2007 and beyond)</a:t>
            </a:r>
          </a:p>
          <a:p>
            <a:endParaRPr lang="en-US" altLang="zh-TW" sz="2400" dirty="0"/>
          </a:p>
          <a:p>
            <a:r>
              <a:rPr lang="en-US" altLang="zh-TW" sz="2400" dirty="0"/>
              <a:t>Cloud computing?</a:t>
            </a:r>
          </a:p>
          <a:p>
            <a:endParaRPr lang="en-US" altLang="zh-TW" b="1" dirty="0"/>
          </a:p>
          <a:p>
            <a:endParaRPr lang="en-US" altLang="zh-TW" dirty="0"/>
          </a:p>
          <a:p>
            <a:endParaRPr lang="zh-TW" altLang="en-US" dirty="0"/>
          </a:p>
        </p:txBody>
      </p:sp>
    </p:spTree>
    <p:extLst>
      <p:ext uri="{BB962C8B-B14F-4D97-AF65-F5344CB8AC3E}">
        <p14:creationId xmlns:p14="http://schemas.microsoft.com/office/powerpoint/2010/main" val="1515757668"/>
      </p:ext>
    </p:extLst>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a:xfrm>
            <a:off x="150009" y="0"/>
            <a:ext cx="8993991" cy="1524000"/>
          </a:xfrm>
        </p:spPr>
        <p:txBody>
          <a:bodyPr/>
          <a:lstStyle/>
          <a:p>
            <a:r>
              <a:rPr lang="en-US" sz="2800" dirty="0"/>
              <a:t>A performance monitor is a program that assesses and reports information about various computer resources and devices.</a:t>
            </a:r>
          </a:p>
        </p:txBody>
      </p:sp>
      <p:pic>
        <p:nvPicPr>
          <p:cNvPr id="8194" name="Picture 2" descr="Decorativ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5166" y="1371600"/>
            <a:ext cx="5259434" cy="4199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152400" y="5638800"/>
            <a:ext cx="8835902" cy="665175"/>
          </a:xfrm>
        </p:spPr>
        <p:txBody>
          <a:bodyPr/>
          <a:lstStyle/>
          <a:p>
            <a:r>
              <a:rPr lang="en-US" sz="1800" b="1" dirty="0"/>
              <a:t>Figure 9-10 </a:t>
            </a:r>
            <a:r>
              <a:rPr lang="en-US" sz="1800" dirty="0"/>
              <a:t>The Activity Monitor in this figure is tracking CPU (Central Processing Unit) usage.</a:t>
            </a:r>
          </a:p>
          <a:p>
            <a:r>
              <a:rPr lang="en-US" sz="1800" dirty="0"/>
              <a:t>Source: Apple Inc.</a:t>
            </a:r>
          </a:p>
        </p:txBody>
      </p:sp>
    </p:spTree>
    <p:extLst>
      <p:ext uri="{BB962C8B-B14F-4D97-AF65-F5344CB8AC3E}">
        <p14:creationId xmlns:p14="http://schemas.microsoft.com/office/powerpoint/2010/main" val="2111060141"/>
      </p:ext>
    </p:extLst>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a:xfrm>
            <a:off x="76200" y="9525"/>
            <a:ext cx="8943594" cy="998865"/>
          </a:xfrm>
        </p:spPr>
        <p:txBody>
          <a:bodyPr/>
          <a:lstStyle/>
          <a:p>
            <a:r>
              <a:rPr lang="en-US" sz="2800" dirty="0"/>
              <a:t>Operating systems typically provide a means to establish Internet connections.</a:t>
            </a:r>
          </a:p>
        </p:txBody>
      </p:sp>
      <p:pic>
        <p:nvPicPr>
          <p:cNvPr id="9218" name="Picture 2" descr="An illustration shows two screenshots. The first screenshot shows the following list of connection options in a desktop operating system: connect to the internet, set-up a new network, manually connect to a wireless network, and connect to a work-place; a callout above reads, “network connection options in a desktop operating system”. The second screenshot shows iPhone’s Wifi settings with a callout reading, “Wi-Fi connection options in a mobile operating syste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 y="1477612"/>
            <a:ext cx="9143687" cy="3660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168212" y="5638800"/>
            <a:ext cx="8975788" cy="885348"/>
          </a:xfrm>
        </p:spPr>
        <p:txBody>
          <a:bodyPr/>
          <a:lstStyle/>
          <a:p>
            <a:r>
              <a:rPr lang="en-US" sz="1800" b="1" dirty="0"/>
              <a:t>Figure 9-11 </a:t>
            </a:r>
            <a:r>
              <a:rPr lang="en-US" sz="1800" dirty="0"/>
              <a:t>Shown here are Internet connection options for desktop and mobile operating systems.</a:t>
            </a:r>
          </a:p>
        </p:txBody>
      </p:sp>
    </p:spTree>
    <p:extLst>
      <p:ext uri="{BB962C8B-B14F-4D97-AF65-F5344CB8AC3E}">
        <p14:creationId xmlns:p14="http://schemas.microsoft.com/office/powerpoint/2010/main" val="325316451"/>
      </p:ext>
    </p:extLst>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a:xfrm>
            <a:off x="152400" y="0"/>
            <a:ext cx="8850630" cy="1448430"/>
          </a:xfrm>
        </p:spPr>
        <p:txBody>
          <a:bodyPr/>
          <a:lstStyle/>
          <a:p>
            <a:r>
              <a:rPr lang="en-US" sz="2800" dirty="0"/>
              <a:t>Many programs, including operating systems, include an automatic update feature that regularly provides new features or corrections to the program.</a:t>
            </a:r>
          </a:p>
        </p:txBody>
      </p:sp>
      <p:pic>
        <p:nvPicPr>
          <p:cNvPr id="10242" name="Picture 2" descr="A screenshot shows a system update with the following options: update PRL, update profile, update Samsung software, update firmware, and UICD unlo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 y="1295400"/>
            <a:ext cx="2998459" cy="4432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152400" y="5638800"/>
            <a:ext cx="8835902" cy="885348"/>
          </a:xfrm>
        </p:spPr>
        <p:txBody>
          <a:bodyPr/>
          <a:lstStyle/>
          <a:p>
            <a:r>
              <a:rPr lang="en-US" sz="1800" b="1" dirty="0"/>
              <a:t>Figure 9-12 </a:t>
            </a:r>
            <a:r>
              <a:rPr lang="en-US" sz="1800" dirty="0"/>
              <a:t>An operating system usually includes a means to download and install important updates.</a:t>
            </a:r>
          </a:p>
        </p:txBody>
      </p:sp>
      <p:sp>
        <p:nvSpPr>
          <p:cNvPr id="6" name="文字方塊 5"/>
          <p:cNvSpPr txBox="1"/>
          <p:nvPr/>
        </p:nvSpPr>
        <p:spPr>
          <a:xfrm>
            <a:off x="2969884" y="1447800"/>
            <a:ext cx="4673074" cy="1015663"/>
          </a:xfrm>
          <a:prstGeom prst="rect">
            <a:avLst/>
          </a:prstGeom>
          <a:noFill/>
        </p:spPr>
        <p:txBody>
          <a:bodyPr wrap="none" rtlCol="0">
            <a:spAutoFit/>
          </a:bodyPr>
          <a:lstStyle/>
          <a:p>
            <a:r>
              <a:rPr lang="en-US" altLang="zh-TW" sz="2000" dirty="0"/>
              <a:t>PRL: Preferred Roaming List</a:t>
            </a:r>
          </a:p>
          <a:p>
            <a:r>
              <a:rPr lang="en-US" altLang="zh-TW" sz="2000" dirty="0"/>
              <a:t>UICC: Universal Integrated Circuit Card</a:t>
            </a:r>
          </a:p>
          <a:p>
            <a:r>
              <a:rPr lang="en-US" altLang="zh-TW" sz="2000" dirty="0"/>
              <a:t>SIM: Subscriber Identity Module</a:t>
            </a:r>
            <a:endParaRPr lang="zh-TW" altLang="en-US" sz="2000" dirty="0"/>
          </a:p>
        </p:txBody>
      </p:sp>
    </p:spTree>
    <p:extLst>
      <p:ext uri="{BB962C8B-B14F-4D97-AF65-F5344CB8AC3E}">
        <p14:creationId xmlns:p14="http://schemas.microsoft.com/office/powerpoint/2010/main" val="1757554645"/>
      </p:ext>
    </p:extLst>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D84D807-30D0-42BF-A062-E6ED06E6354D}"/>
              </a:ext>
            </a:extLst>
          </p:cNvPr>
          <p:cNvSpPr>
            <a:spLocks noGrp="1"/>
          </p:cNvSpPr>
          <p:nvPr>
            <p:ph type="title"/>
          </p:nvPr>
        </p:nvSpPr>
        <p:spPr>
          <a:xfrm>
            <a:off x="555681" y="381000"/>
            <a:ext cx="8032638" cy="1004011"/>
          </a:xfrm>
        </p:spPr>
        <p:txBody>
          <a:bodyPr>
            <a:normAutofit/>
          </a:bodyPr>
          <a:lstStyle/>
          <a:p>
            <a:r>
              <a:rPr lang="en-US" altLang="zh-TW" dirty="0"/>
              <a:t>PRL: Preferred Roaming List</a:t>
            </a:r>
            <a:endParaRPr lang="zh-TW" altLang="en-US" dirty="0"/>
          </a:p>
        </p:txBody>
      </p:sp>
      <p:pic>
        <p:nvPicPr>
          <p:cNvPr id="4098" name="Picture 2" descr="Updating of the preferred roaming list (PRL) in a Subscriber Identity  Module (SIM) or Removable User identity Module (RUIM) - Patent 1583381">
            <a:extLst>
              <a:ext uri="{FF2B5EF4-FFF2-40B4-BE49-F238E27FC236}">
                <a16:creationId xmlns:a16="http://schemas.microsoft.com/office/drawing/2014/main" id="{F913AF04-1247-444C-9677-885252B919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9200" y="2057400"/>
            <a:ext cx="3844925" cy="3725067"/>
          </a:xfrm>
          <a:prstGeom prst="rect">
            <a:avLst/>
          </a:prstGeom>
          <a:noFill/>
          <a:extLst>
            <a:ext uri="{909E8E84-426E-40DD-AFC4-6F175D3DCCD1}">
              <a14:hiddenFill xmlns:a14="http://schemas.microsoft.com/office/drawing/2010/main">
                <a:solidFill>
                  <a:srgbClr val="FFFFFF"/>
                </a:solidFill>
              </a14:hiddenFill>
            </a:ext>
          </a:extLst>
        </p:spPr>
      </p:pic>
      <p:sp>
        <p:nvSpPr>
          <p:cNvPr id="7" name="文字方塊 6">
            <a:extLst>
              <a:ext uri="{FF2B5EF4-FFF2-40B4-BE49-F238E27FC236}">
                <a16:creationId xmlns:a16="http://schemas.microsoft.com/office/drawing/2014/main" id="{20A81E0C-DC8F-4D05-AFF9-0E4B631D03A2}"/>
              </a:ext>
            </a:extLst>
          </p:cNvPr>
          <p:cNvSpPr txBox="1"/>
          <p:nvPr/>
        </p:nvSpPr>
        <p:spPr>
          <a:xfrm>
            <a:off x="990600" y="2514600"/>
            <a:ext cx="3581400" cy="1200329"/>
          </a:xfrm>
          <a:prstGeom prst="rect">
            <a:avLst/>
          </a:prstGeom>
          <a:noFill/>
        </p:spPr>
        <p:txBody>
          <a:bodyPr wrap="square" rtlCol="0">
            <a:spAutoFit/>
          </a:bodyPr>
          <a:lstStyle/>
          <a:p>
            <a:r>
              <a:rPr lang="en-US" altLang="zh-TW" dirty="0"/>
              <a:t>A list(database) that indicates which networks advice can connect to.</a:t>
            </a:r>
            <a:endParaRPr lang="zh-TW" altLang="en-US" dirty="0"/>
          </a:p>
        </p:txBody>
      </p:sp>
      <p:sp>
        <p:nvSpPr>
          <p:cNvPr id="3" name="文字方塊 2">
            <a:extLst>
              <a:ext uri="{FF2B5EF4-FFF2-40B4-BE49-F238E27FC236}">
                <a16:creationId xmlns:a16="http://schemas.microsoft.com/office/drawing/2014/main" id="{ADFFCDE9-A939-3F06-C740-6C24F4BD6850}"/>
              </a:ext>
            </a:extLst>
          </p:cNvPr>
          <p:cNvSpPr txBox="1"/>
          <p:nvPr/>
        </p:nvSpPr>
        <p:spPr>
          <a:xfrm>
            <a:off x="555681" y="3714929"/>
            <a:ext cx="4244919" cy="2308324"/>
          </a:xfrm>
          <a:prstGeom prst="rect">
            <a:avLst/>
          </a:prstGeom>
          <a:noFill/>
        </p:spPr>
        <p:txBody>
          <a:bodyPr wrap="square" rtlCol="0">
            <a:spAutoFit/>
          </a:bodyPr>
          <a:lstStyle/>
          <a:p>
            <a:r>
              <a:rPr lang="en-US" altLang="zh-TW" b="1" dirty="0"/>
              <a:t>PRL (</a:t>
            </a:r>
            <a:r>
              <a:rPr lang="zh-TW" altLang="en-US" b="1" dirty="0"/>
              <a:t>預選漫遊列表</a:t>
            </a:r>
            <a:r>
              <a:rPr lang="en-US" altLang="zh-TW" b="1" dirty="0"/>
              <a:t>)</a:t>
            </a:r>
            <a:r>
              <a:rPr lang="zh-TW" altLang="en-US" dirty="0"/>
              <a:t> 是一個儲存在手機或 </a:t>
            </a:r>
            <a:r>
              <a:rPr lang="en-US" altLang="zh-TW" dirty="0"/>
              <a:t>SIM </a:t>
            </a:r>
            <a:r>
              <a:rPr lang="zh-TW" altLang="en-US" dirty="0"/>
              <a:t>卡中的資料庫，它指示手機在移動或漫遊時，應該</a:t>
            </a:r>
            <a:r>
              <a:rPr lang="zh-TW" altLang="en-US" b="1" dirty="0"/>
              <a:t>優先連接</a:t>
            </a:r>
            <a:r>
              <a:rPr lang="zh-TW" altLang="en-US" dirty="0"/>
              <a:t>哪些電信網路，以確保通訊的穩定性。</a:t>
            </a:r>
            <a:endParaRPr kumimoji="1" lang="zh-TW" altLang="en-US" dirty="0"/>
          </a:p>
          <a:p>
            <a:endParaRPr kumimoji="1" lang="zh-TW" altLang="en-US" dirty="0"/>
          </a:p>
        </p:txBody>
      </p:sp>
    </p:spTree>
    <p:extLst>
      <p:ext uri="{BB962C8B-B14F-4D97-AF65-F5344CB8AC3E}">
        <p14:creationId xmlns:p14="http://schemas.microsoft.com/office/powerpoint/2010/main" val="3172011506"/>
      </p:ext>
    </p:extLst>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4E2F519-CA91-4396-A000-7983F67339D1}"/>
              </a:ext>
            </a:extLst>
          </p:cNvPr>
          <p:cNvSpPr>
            <a:spLocks noGrp="1"/>
          </p:cNvSpPr>
          <p:nvPr>
            <p:ph type="title"/>
          </p:nvPr>
        </p:nvSpPr>
        <p:spPr/>
        <p:txBody>
          <a:bodyPr>
            <a:normAutofit fontScale="90000"/>
          </a:bodyPr>
          <a:lstStyle/>
          <a:p>
            <a:r>
              <a:rPr lang="en-US" altLang="zh-TW" dirty="0"/>
              <a:t>UICC: Universal Integrated Circuit Card</a:t>
            </a:r>
            <a:br>
              <a:rPr lang="en-US" altLang="zh-TW" dirty="0"/>
            </a:br>
            <a:r>
              <a:rPr lang="zh-TW" altLang="en-US" dirty="0"/>
              <a:t>通用積體電路卡</a:t>
            </a:r>
          </a:p>
        </p:txBody>
      </p:sp>
      <p:sp>
        <p:nvSpPr>
          <p:cNvPr id="4" name="文字版面配置區 3">
            <a:extLst>
              <a:ext uri="{FF2B5EF4-FFF2-40B4-BE49-F238E27FC236}">
                <a16:creationId xmlns:a16="http://schemas.microsoft.com/office/drawing/2014/main" id="{BDCD4663-2D94-487F-838C-E81439D0DCDE}"/>
              </a:ext>
            </a:extLst>
          </p:cNvPr>
          <p:cNvSpPr>
            <a:spLocks noGrp="1"/>
          </p:cNvSpPr>
          <p:nvPr>
            <p:ph type="body" sz="half" idx="2"/>
          </p:nvPr>
        </p:nvSpPr>
        <p:spPr/>
        <p:txBody>
          <a:bodyPr/>
          <a:lstStyle/>
          <a:p>
            <a:endParaRPr lang="zh-TW" altLang="en-US"/>
          </a:p>
        </p:txBody>
      </p:sp>
      <p:pic>
        <p:nvPicPr>
          <p:cNvPr id="6" name="Picture 2" descr="Mini-UICC Adaptor 3FF to 2FF">
            <a:extLst>
              <a:ext uri="{FF2B5EF4-FFF2-40B4-BE49-F238E27FC236}">
                <a16:creationId xmlns:a16="http://schemas.microsoft.com/office/drawing/2014/main" id="{550CD317-5A15-437E-8D66-0952793004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6800" y="2133600"/>
            <a:ext cx="3048000" cy="3048000"/>
          </a:xfrm>
          <a:prstGeom prst="rect">
            <a:avLst/>
          </a:prstGeom>
          <a:noFill/>
          <a:extLst>
            <a:ext uri="{909E8E84-426E-40DD-AFC4-6F175D3DCCD1}">
              <a14:hiddenFill xmlns:a14="http://schemas.microsoft.com/office/drawing/2010/main">
                <a:solidFill>
                  <a:srgbClr val="FFFFFF"/>
                </a:solidFill>
              </a14:hiddenFill>
            </a:ext>
          </a:extLst>
        </p:spPr>
      </p:pic>
      <p:sp>
        <p:nvSpPr>
          <p:cNvPr id="7" name="文字方塊 6">
            <a:extLst>
              <a:ext uri="{FF2B5EF4-FFF2-40B4-BE49-F238E27FC236}">
                <a16:creationId xmlns:a16="http://schemas.microsoft.com/office/drawing/2014/main" id="{0EAB6E8F-A3DF-4BD8-81BF-BA32B9B59922}"/>
              </a:ext>
            </a:extLst>
          </p:cNvPr>
          <p:cNvSpPr txBox="1"/>
          <p:nvPr/>
        </p:nvSpPr>
        <p:spPr>
          <a:xfrm>
            <a:off x="762000" y="1981200"/>
            <a:ext cx="4038600" cy="1200329"/>
          </a:xfrm>
          <a:prstGeom prst="rect">
            <a:avLst/>
          </a:prstGeom>
          <a:noFill/>
        </p:spPr>
        <p:txBody>
          <a:bodyPr wrap="square" rtlCol="0">
            <a:spAutoFit/>
          </a:bodyPr>
          <a:lstStyle/>
          <a:p>
            <a:r>
              <a:rPr lang="en-US" altLang="zh-TW" dirty="0"/>
              <a:t>A card that store device </a:t>
            </a:r>
            <a:r>
              <a:rPr lang="en-US" altLang="zh-TW" dirty="0" err="1"/>
              <a:t>information,authentication</a:t>
            </a:r>
            <a:r>
              <a:rPr lang="en-US" altLang="zh-TW" dirty="0"/>
              <a:t>…to network services.</a:t>
            </a:r>
            <a:endParaRPr lang="zh-TW" altLang="en-US" dirty="0"/>
          </a:p>
        </p:txBody>
      </p:sp>
    </p:spTree>
    <p:extLst>
      <p:ext uri="{BB962C8B-B14F-4D97-AF65-F5344CB8AC3E}">
        <p14:creationId xmlns:p14="http://schemas.microsoft.com/office/powerpoint/2010/main" val="1808891388"/>
      </p:ext>
    </p:extLst>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Operating System Functions (15 of 19)</a:t>
            </a:r>
          </a:p>
        </p:txBody>
      </p:sp>
      <p:sp>
        <p:nvSpPr>
          <p:cNvPr id="3" name="Content Placeholder 2"/>
          <p:cNvSpPr>
            <a:spLocks noGrp="1"/>
          </p:cNvSpPr>
          <p:nvPr>
            <p:ph idx="1"/>
          </p:nvPr>
        </p:nvSpPr>
        <p:spPr/>
        <p:txBody>
          <a:bodyPr/>
          <a:lstStyle/>
          <a:p>
            <a:r>
              <a:rPr lang="en-US" sz="2800" dirty="0"/>
              <a:t>Operating systems often provide users with a variety of tools related to managing a computer, its devices, or its programs</a:t>
            </a:r>
          </a:p>
          <a:p>
            <a:pPr marL="793750" lvl="0">
              <a:buFont typeface="Arial" pitchFamily="34" charset="0"/>
              <a:buChar char="–"/>
            </a:pPr>
            <a:r>
              <a:rPr lang="en-US" sz="2800" dirty="0"/>
              <a:t>File Manager</a:t>
            </a:r>
          </a:p>
          <a:p>
            <a:pPr marL="793750" lvl="0">
              <a:buFont typeface="Arial" pitchFamily="34" charset="0"/>
              <a:buChar char="–"/>
            </a:pPr>
            <a:r>
              <a:rPr lang="en-US" sz="2800" dirty="0"/>
              <a:t>Search</a:t>
            </a:r>
          </a:p>
          <a:p>
            <a:pPr marL="793750" lvl="0">
              <a:buFont typeface="Arial" pitchFamily="34" charset="0"/>
              <a:buChar char="–"/>
            </a:pPr>
            <a:r>
              <a:rPr lang="en-US" sz="2800" dirty="0"/>
              <a:t>Image Viewer</a:t>
            </a:r>
          </a:p>
          <a:p>
            <a:pPr marL="793750" lvl="0">
              <a:buFont typeface="Arial" pitchFamily="34" charset="0"/>
              <a:buChar char="–"/>
            </a:pPr>
            <a:r>
              <a:rPr lang="en-US" sz="2800" dirty="0"/>
              <a:t>Uninstaller</a:t>
            </a:r>
          </a:p>
          <a:p>
            <a:pPr marL="793750" lvl="0">
              <a:buFont typeface="Arial" pitchFamily="34" charset="0"/>
              <a:buChar char="–"/>
            </a:pPr>
            <a:r>
              <a:rPr lang="en-US" sz="2800" dirty="0"/>
              <a:t>Disk Cleanup</a:t>
            </a:r>
            <a:r>
              <a:rPr lang="zh-TW" altLang="en-US" sz="2800" dirty="0"/>
              <a:t> 磁碟清理</a:t>
            </a:r>
            <a:endParaRPr lang="en-US" sz="2800" dirty="0"/>
          </a:p>
          <a:p>
            <a:pPr marL="793750" lvl="0">
              <a:buFont typeface="Arial" pitchFamily="34" charset="0"/>
              <a:buChar char="–"/>
            </a:pPr>
            <a:r>
              <a:rPr lang="en-US" sz="2800" dirty="0"/>
              <a:t>Disk Defragmenter</a:t>
            </a:r>
            <a:r>
              <a:rPr lang="zh-TW" altLang="en-US" sz="2800" dirty="0"/>
              <a:t> 磁碟重組</a:t>
            </a:r>
            <a:endParaRPr lang="en-US" sz="2800" dirty="0"/>
          </a:p>
        </p:txBody>
      </p:sp>
    </p:spTree>
    <p:extLst>
      <p:ext uri="{BB962C8B-B14F-4D97-AF65-F5344CB8AC3E}">
        <p14:creationId xmlns:p14="http://schemas.microsoft.com/office/powerpoint/2010/main" val="2202641060"/>
      </p:ext>
    </p:extLst>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Operating System Functions (16 of 19)</a:t>
            </a:r>
          </a:p>
        </p:txBody>
      </p:sp>
      <p:sp>
        <p:nvSpPr>
          <p:cNvPr id="3" name="Content Placeholder 2"/>
          <p:cNvSpPr>
            <a:spLocks noGrp="1"/>
          </p:cNvSpPr>
          <p:nvPr>
            <p:ph idx="1"/>
          </p:nvPr>
        </p:nvSpPr>
        <p:spPr/>
        <p:txBody>
          <a:bodyPr/>
          <a:lstStyle/>
          <a:p>
            <a:pPr lvl="0">
              <a:buFont typeface="Arial" pitchFamily="34" charset="0"/>
              <a:buChar char="–"/>
            </a:pPr>
            <a:r>
              <a:rPr lang="en-US" sz="2400" dirty="0"/>
              <a:t>Screen Saver</a:t>
            </a:r>
          </a:p>
          <a:p>
            <a:pPr lvl="0">
              <a:buFont typeface="Arial" pitchFamily="34" charset="0"/>
              <a:buChar char="–"/>
            </a:pPr>
            <a:r>
              <a:rPr lang="en-US" sz="2400" dirty="0"/>
              <a:t>File Compression</a:t>
            </a:r>
          </a:p>
          <a:p>
            <a:pPr lvl="0">
              <a:buFont typeface="Arial" pitchFamily="34" charset="0"/>
              <a:buChar char="–"/>
            </a:pPr>
            <a:r>
              <a:rPr lang="en-US" sz="2400" dirty="0"/>
              <a:t>Personal Computer (PC) Maintenance</a:t>
            </a:r>
          </a:p>
          <a:p>
            <a:pPr lvl="0">
              <a:buFont typeface="Arial" pitchFamily="34" charset="0"/>
              <a:buChar char="–"/>
            </a:pPr>
            <a:r>
              <a:rPr lang="en-US" sz="2400" dirty="0"/>
              <a:t>Backup and Restore</a:t>
            </a:r>
          </a:p>
          <a:p>
            <a:pPr lvl="0">
              <a:buFont typeface="Arial" pitchFamily="34" charset="0"/>
              <a:buChar char="–"/>
            </a:pPr>
            <a:r>
              <a:rPr lang="en-US" sz="2400" dirty="0"/>
              <a:t>Power Management</a:t>
            </a:r>
          </a:p>
        </p:txBody>
      </p:sp>
    </p:spTree>
    <p:extLst>
      <p:ext uri="{BB962C8B-B14F-4D97-AF65-F5344CB8AC3E}">
        <p14:creationId xmlns:p14="http://schemas.microsoft.com/office/powerpoint/2010/main" val="3177192308"/>
      </p:ext>
    </p:extLst>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
        <p:nvSpPr>
          <p:cNvPr id="4" name="頁尾版面配置區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文字版面配置區 4"/>
          <p:cNvSpPr>
            <a:spLocks noGrp="1"/>
          </p:cNvSpPr>
          <p:nvPr>
            <p:ph type="body" sz="quarter" idx="13"/>
          </p:nvPr>
        </p:nvSpPr>
        <p:spPr/>
        <p:txBody>
          <a:bodyPr/>
          <a:lstStyle/>
          <a:p>
            <a:endParaRPr lang="zh-TW" altLang="en-US"/>
          </a:p>
        </p:txBody>
      </p:sp>
      <p:sp>
        <p:nvSpPr>
          <p:cNvPr id="6" name="投影片編號版面配置區 5"/>
          <p:cNvSpPr>
            <a:spLocks noGrp="1"/>
          </p:cNvSpPr>
          <p:nvPr>
            <p:ph type="sldNum" sz="quarter" idx="4"/>
          </p:nvPr>
        </p:nvSpPr>
        <p:spPr/>
        <p:txBody>
          <a:bodyPr/>
          <a:lstStyle/>
          <a:p>
            <a:fld id="{E1920792-1FFE-4123-96E7-9B6DC9FF0B06}" type="slidenum">
              <a:rPr lang="en-US" smtClean="0"/>
              <a:pPr/>
              <a:t>47</a:t>
            </a:fld>
            <a:endParaRPr 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09039" cy="6477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32270692"/>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Operating System Functions (17 of 19)</a:t>
            </a:r>
          </a:p>
        </p:txBody>
      </p:sp>
      <p:sp>
        <p:nvSpPr>
          <p:cNvPr id="3" name="Content Placeholder 2"/>
          <p:cNvSpPr>
            <a:spLocks noGrp="1"/>
          </p:cNvSpPr>
          <p:nvPr>
            <p:ph idx="1"/>
          </p:nvPr>
        </p:nvSpPr>
        <p:spPr>
          <a:xfrm>
            <a:off x="156030" y="1195351"/>
            <a:ext cx="8763000" cy="5005877"/>
          </a:xfrm>
        </p:spPr>
        <p:txBody>
          <a:bodyPr/>
          <a:lstStyle/>
          <a:p>
            <a:r>
              <a:rPr lang="en-US" sz="2800" dirty="0"/>
              <a:t>Some operating systems are designed to work with a server on a network</a:t>
            </a:r>
          </a:p>
          <a:p>
            <a:r>
              <a:rPr lang="en-US" sz="2800" dirty="0"/>
              <a:t>These multiuser operating systems allow multiple users to share a printer, Internet access, files, and programs</a:t>
            </a:r>
          </a:p>
          <a:p>
            <a:pPr>
              <a:buClr>
                <a:srgbClr val="8C268F"/>
              </a:buClr>
            </a:pPr>
            <a:r>
              <a:rPr lang="en-US" sz="2800" dirty="0"/>
              <a:t>A network administrator uses the server operating system to:</a:t>
            </a:r>
          </a:p>
          <a:p>
            <a:pPr lvl="1">
              <a:buClr>
                <a:srgbClr val="8C268F"/>
              </a:buClr>
              <a:buFont typeface="Arial" pitchFamily="34" charset="0"/>
              <a:buChar char="–"/>
            </a:pPr>
            <a:r>
              <a:rPr lang="en-US" sz="2600" dirty="0"/>
              <a:t>Add and remove users, computers, and other devices</a:t>
            </a:r>
          </a:p>
          <a:p>
            <a:pPr lvl="1">
              <a:buClr>
                <a:srgbClr val="8C268F"/>
              </a:buClr>
              <a:buFont typeface="Arial" pitchFamily="34" charset="0"/>
              <a:buChar char="–"/>
            </a:pPr>
            <a:r>
              <a:rPr lang="en-US" sz="2600" dirty="0"/>
              <a:t>Configure the network, install software and administer network security</a:t>
            </a:r>
          </a:p>
        </p:txBody>
      </p:sp>
    </p:spTree>
    <p:extLst>
      <p:ext uri="{BB962C8B-B14F-4D97-AF65-F5344CB8AC3E}">
        <p14:creationId xmlns:p14="http://schemas.microsoft.com/office/powerpoint/2010/main" val="2283779382"/>
      </p:ext>
    </p:extLst>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Operating System Functions (18 of 19)</a:t>
            </a:r>
          </a:p>
        </p:txBody>
      </p:sp>
      <p:sp>
        <p:nvSpPr>
          <p:cNvPr id="5" name="Content Placeholder 4"/>
          <p:cNvSpPr>
            <a:spLocks noGrp="1"/>
          </p:cNvSpPr>
          <p:nvPr>
            <p:ph idx="1"/>
          </p:nvPr>
        </p:nvSpPr>
        <p:spPr/>
        <p:txBody>
          <a:bodyPr/>
          <a:lstStyle/>
          <a:p>
            <a:r>
              <a:rPr lang="en-US" sz="2800" dirty="0"/>
              <a:t>A user account enables a use to sign in to, or access resources on, a network or computer</a:t>
            </a:r>
          </a:p>
          <a:p>
            <a:pPr lvl="1">
              <a:buFont typeface="Arial" pitchFamily="34" charset="0"/>
              <a:buChar char="–"/>
            </a:pPr>
            <a:r>
              <a:rPr lang="en-US" sz="2600" dirty="0"/>
              <a:t>A user name, or user ID, identifies a specific user</a:t>
            </a:r>
          </a:p>
          <a:p>
            <a:pPr lvl="1">
              <a:buFont typeface="Arial" pitchFamily="34" charset="0"/>
              <a:buChar char="–"/>
            </a:pPr>
            <a:r>
              <a:rPr lang="en-US" sz="2600" dirty="0"/>
              <a:t>A password is a private combination of characters associated with the user name</a:t>
            </a:r>
          </a:p>
        </p:txBody>
      </p:sp>
    </p:spTree>
    <p:extLst>
      <p:ext uri="{BB962C8B-B14F-4D97-AF65-F5344CB8AC3E}">
        <p14:creationId xmlns:p14="http://schemas.microsoft.com/office/powerpoint/2010/main" val="4294316386"/>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4F9BAC3-B1A3-4958-BA79-E5BD406CB8DB}"/>
              </a:ext>
            </a:extLst>
          </p:cNvPr>
          <p:cNvSpPr>
            <a:spLocks noGrp="1"/>
          </p:cNvSpPr>
          <p:nvPr>
            <p:ph type="title"/>
          </p:nvPr>
        </p:nvSpPr>
        <p:spPr/>
        <p:txBody>
          <a:bodyPr/>
          <a:lstStyle/>
          <a:p>
            <a:r>
              <a:rPr lang="en-US" altLang="zh-TW" dirty="0"/>
              <a:t>Construction of OS</a:t>
            </a:r>
            <a:endParaRPr lang="zh-TW" altLang="en-US" dirty="0"/>
          </a:p>
        </p:txBody>
      </p:sp>
      <p:sp>
        <p:nvSpPr>
          <p:cNvPr id="3" name="內容版面配置區 2">
            <a:extLst>
              <a:ext uri="{FF2B5EF4-FFF2-40B4-BE49-F238E27FC236}">
                <a16:creationId xmlns:a16="http://schemas.microsoft.com/office/drawing/2014/main" id="{F41840E4-5605-4A89-9C28-A769CB509F0B}"/>
              </a:ext>
            </a:extLst>
          </p:cNvPr>
          <p:cNvSpPr>
            <a:spLocks noGrp="1"/>
          </p:cNvSpPr>
          <p:nvPr>
            <p:ph idx="1"/>
          </p:nvPr>
        </p:nvSpPr>
        <p:spPr/>
        <p:txBody>
          <a:bodyPr/>
          <a:lstStyle/>
          <a:p>
            <a:pPr marL="0" indent="0">
              <a:buNone/>
            </a:pPr>
            <a:endParaRPr lang="en-US" altLang="zh-TW" dirty="0"/>
          </a:p>
          <a:p>
            <a:r>
              <a:rPr lang="en-US" altLang="zh-TW" dirty="0"/>
              <a:t>C/C++</a:t>
            </a:r>
          </a:p>
          <a:p>
            <a:r>
              <a:rPr lang="en-US" altLang="zh-TW" dirty="0"/>
              <a:t>Rust</a:t>
            </a:r>
          </a:p>
          <a:p>
            <a:r>
              <a:rPr lang="en-US" altLang="zh-TW" dirty="0"/>
              <a:t>Shell script</a:t>
            </a:r>
          </a:p>
          <a:p>
            <a:r>
              <a:rPr lang="en-US" altLang="zh-TW" dirty="0"/>
              <a:t>Assembly language</a:t>
            </a:r>
          </a:p>
          <a:p>
            <a:r>
              <a:rPr lang="en-US" altLang="zh-TW" dirty="0"/>
              <a:t>Python……</a:t>
            </a:r>
            <a:endParaRPr lang="zh-TW" altLang="en-US" dirty="0"/>
          </a:p>
        </p:txBody>
      </p:sp>
    </p:spTree>
    <p:extLst>
      <p:ext uri="{BB962C8B-B14F-4D97-AF65-F5344CB8AC3E}">
        <p14:creationId xmlns:p14="http://schemas.microsoft.com/office/powerpoint/2010/main" val="3956600310"/>
      </p:ext>
    </p:extLst>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223221A-758C-44F6-8806-DE2ADA62444F}"/>
              </a:ext>
            </a:extLst>
          </p:cNvPr>
          <p:cNvSpPr>
            <a:spLocks noGrp="1"/>
          </p:cNvSpPr>
          <p:nvPr>
            <p:ph type="title"/>
          </p:nvPr>
        </p:nvSpPr>
        <p:spPr/>
        <p:txBody>
          <a:bodyPr/>
          <a:lstStyle/>
          <a:p>
            <a:r>
              <a:rPr lang="en-US" altLang="zh-TW" dirty="0"/>
              <a:t>Are those your password?</a:t>
            </a:r>
            <a:endParaRPr lang="zh-TW" altLang="en-US" dirty="0"/>
          </a:p>
        </p:txBody>
      </p:sp>
      <p:pic>
        <p:nvPicPr>
          <p:cNvPr id="4" name="內容版面配置區 3">
            <a:extLst>
              <a:ext uri="{FF2B5EF4-FFF2-40B4-BE49-F238E27FC236}">
                <a16:creationId xmlns:a16="http://schemas.microsoft.com/office/drawing/2014/main" id="{D771202B-433F-42A8-9C92-2DE56C711848}"/>
              </a:ext>
            </a:extLst>
          </p:cNvPr>
          <p:cNvPicPr>
            <a:picLocks noGrp="1" noChangeAspect="1"/>
          </p:cNvPicPr>
          <p:nvPr>
            <p:ph idx="1"/>
          </p:nvPr>
        </p:nvPicPr>
        <p:blipFill>
          <a:blip r:embed="rId2"/>
          <a:stretch>
            <a:fillRect/>
          </a:stretch>
        </p:blipFill>
        <p:spPr>
          <a:xfrm>
            <a:off x="190500" y="1676400"/>
            <a:ext cx="8763000" cy="4183306"/>
          </a:xfrm>
          <a:prstGeom prst="rect">
            <a:avLst/>
          </a:prstGeom>
        </p:spPr>
      </p:pic>
    </p:spTree>
    <p:extLst>
      <p:ext uri="{BB962C8B-B14F-4D97-AF65-F5344CB8AC3E}">
        <p14:creationId xmlns:p14="http://schemas.microsoft.com/office/powerpoint/2010/main" val="3132991756"/>
      </p:ext>
    </p:extLst>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r/meirl - The hacker who doesn't understand why he can't see my password Me who set my password as eight asterisks ********">
            <a:extLst>
              <a:ext uri="{FF2B5EF4-FFF2-40B4-BE49-F238E27FC236}">
                <a16:creationId xmlns:a16="http://schemas.microsoft.com/office/drawing/2014/main" id="{84532FAB-F0DF-4A86-9EC0-A9AF85CDA1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7800" y="152400"/>
            <a:ext cx="6096000" cy="609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17105"/>
      </p:ext>
    </p:extLst>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A screenshot shows a login screen. A callout reading, “current user,” points toward the username displayed at the center and the first name of the list on the left corner. Another callout reading, “additional users” points toward the other user names in the list on the left corn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42" y="0"/>
            <a:ext cx="9163977"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0" y="5410200"/>
            <a:ext cx="8927592" cy="1066800"/>
          </a:xfrm>
        </p:spPr>
        <p:txBody>
          <a:bodyPr/>
          <a:lstStyle/>
          <a:p>
            <a:r>
              <a:rPr lang="en-US" sz="1800" b="1" dirty="0"/>
              <a:t>Figure 9-13 </a:t>
            </a:r>
            <a:r>
              <a:rPr lang="en-US" sz="1800" dirty="0"/>
              <a:t>Most multiuser operating systems allow each user to sign in, which is the process of entering a user name and a password into the computer. Single-user operating systems often use a password to lock an entire device or computer.</a:t>
            </a:r>
          </a:p>
        </p:txBody>
      </p:sp>
    </p:spTree>
    <p:extLst>
      <p:ext uri="{BB962C8B-B14F-4D97-AF65-F5344CB8AC3E}">
        <p14:creationId xmlns:p14="http://schemas.microsoft.com/office/powerpoint/2010/main" val="1495001275"/>
      </p:ext>
    </p:extLst>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a:xfrm>
            <a:off x="152400" y="0"/>
            <a:ext cx="8739615" cy="963616"/>
          </a:xfrm>
        </p:spPr>
        <p:txBody>
          <a:bodyPr/>
          <a:lstStyle/>
          <a:p>
            <a:pPr marL="0" indent="0">
              <a:buNone/>
            </a:pPr>
            <a:r>
              <a:rPr lang="en-US" sz="2800" dirty="0"/>
              <a:t>Table 9-2 Examples of Operating Systems (OS) by Category</a:t>
            </a:r>
          </a:p>
        </p:txBody>
      </p:sp>
      <p:graphicFrame>
        <p:nvGraphicFramePr>
          <p:cNvPr id="6" name="Table 5"/>
          <p:cNvGraphicFramePr>
            <a:graphicFrameLocks noGrp="1"/>
          </p:cNvGraphicFramePr>
          <p:nvPr>
            <p:extLst>
              <p:ext uri="{D42A27DB-BD31-4B8C-83A1-F6EECF244321}">
                <p14:modId xmlns:p14="http://schemas.microsoft.com/office/powerpoint/2010/main" val="3249373746"/>
              </p:ext>
            </p:extLst>
          </p:nvPr>
        </p:nvGraphicFramePr>
        <p:xfrm>
          <a:off x="0" y="990600"/>
          <a:ext cx="9144000" cy="5714999"/>
        </p:xfrm>
        <a:graphic>
          <a:graphicData uri="http://schemas.openxmlformats.org/drawingml/2006/table">
            <a:tbl>
              <a:tblPr firstRow="1" bandRow="1">
                <a:tableStyleId>{5940675A-B579-460E-94D1-54222C63F5DA}</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578634">
                <a:tc>
                  <a:txBody>
                    <a:bodyPr/>
                    <a:lstStyle/>
                    <a:p>
                      <a:pPr algn="ctr"/>
                      <a:r>
                        <a:rPr lang="en-US" sz="1800" b="1" kern="1200" dirty="0">
                          <a:solidFill>
                            <a:schemeClr val="bg1"/>
                          </a:solidFill>
                          <a:effectLst/>
                          <a:latin typeface="Arial" pitchFamily="34" charset="0"/>
                          <a:ea typeface="+mn-ea"/>
                          <a:cs typeface="Arial" pitchFamily="34" charset="0"/>
                        </a:rPr>
                        <a:t>Category</a:t>
                      </a:r>
                      <a:endParaRPr lang="en-US" sz="1800" b="1" dirty="0">
                        <a:solidFill>
                          <a:schemeClr val="bg1"/>
                        </a:solidFill>
                        <a:latin typeface="Arial" pitchFamily="34" charset="0"/>
                        <a:cs typeface="Arial" pitchFamily="34" charset="0"/>
                      </a:endParaRPr>
                    </a:p>
                  </a:txBody>
                  <a:tcPr>
                    <a:solidFill>
                      <a:srgbClr val="8A288F"/>
                    </a:solidFill>
                  </a:tcPr>
                </a:tc>
                <a:tc>
                  <a:txBody>
                    <a:bodyPr/>
                    <a:lstStyle/>
                    <a:p>
                      <a:pPr algn="ctr"/>
                      <a:r>
                        <a:rPr lang="en-US" sz="1800" b="1" dirty="0">
                          <a:solidFill>
                            <a:schemeClr val="bg1"/>
                          </a:solidFill>
                          <a:latin typeface="Arial" pitchFamily="34" charset="0"/>
                          <a:cs typeface="Arial" pitchFamily="34" charset="0"/>
                        </a:rPr>
                        <a:t>Name</a:t>
                      </a:r>
                    </a:p>
                  </a:txBody>
                  <a:tcPr>
                    <a:solidFill>
                      <a:srgbClr val="8A288F"/>
                    </a:solidFill>
                  </a:tcPr>
                </a:tc>
                <a:extLst>
                  <a:ext uri="{0D108BD9-81ED-4DB2-BD59-A6C34878D82A}">
                    <a16:rowId xmlns:a16="http://schemas.microsoft.com/office/drawing/2014/main" val="10000"/>
                  </a:ext>
                </a:extLst>
              </a:tr>
              <a:tr h="2282829">
                <a:tc>
                  <a:txBody>
                    <a:bodyPr/>
                    <a:lstStyle/>
                    <a:p>
                      <a:r>
                        <a:rPr lang="en-US" sz="1800" kern="1200" dirty="0">
                          <a:solidFill>
                            <a:schemeClr val="tx1"/>
                          </a:solidFill>
                          <a:effectLst/>
                          <a:latin typeface="Arial" pitchFamily="34" charset="0"/>
                          <a:ea typeface="+mn-ea"/>
                          <a:cs typeface="Arial" pitchFamily="34" charset="0"/>
                        </a:rPr>
                        <a:t>Desktop</a:t>
                      </a:r>
                      <a:endParaRPr lang="en-US" sz="1800" dirty="0">
                        <a:latin typeface="Arial" pitchFamily="34" charset="0"/>
                        <a:cs typeface="Arial" pitchFamily="34" charset="0"/>
                      </a:endParaRPr>
                    </a:p>
                  </a:txBody>
                  <a:tcPr/>
                </a:tc>
                <a:tc>
                  <a:txBody>
                    <a:bodyPr/>
                    <a:lstStyle/>
                    <a:p>
                      <a:r>
                        <a:rPr lang="en-US" sz="1800" kern="1200" dirty="0">
                          <a:solidFill>
                            <a:schemeClr val="tx1"/>
                          </a:solidFill>
                          <a:effectLst/>
                          <a:latin typeface="Arial" pitchFamily="34" charset="0"/>
                          <a:ea typeface="+mn-ea"/>
                          <a:cs typeface="Arial" pitchFamily="34" charset="0"/>
                        </a:rPr>
                        <a:t>Windows</a:t>
                      </a:r>
                    </a:p>
                    <a:p>
                      <a:r>
                        <a:rPr lang="en-US" sz="1800" kern="1200" dirty="0">
                          <a:solidFill>
                            <a:schemeClr val="tx1"/>
                          </a:solidFill>
                          <a:effectLst/>
                          <a:latin typeface="Arial" pitchFamily="34" charset="0"/>
                          <a:ea typeface="+mn-ea"/>
                          <a:cs typeface="Arial" pitchFamily="34" charset="0"/>
                        </a:rPr>
                        <a:t>macOS</a:t>
                      </a:r>
                    </a:p>
                    <a:p>
                      <a:r>
                        <a:rPr lang="en-US" sz="1800" kern="1200" dirty="0">
                          <a:solidFill>
                            <a:schemeClr val="tx1"/>
                          </a:solidFill>
                          <a:effectLst/>
                          <a:latin typeface="Arial" pitchFamily="34" charset="0"/>
                          <a:ea typeface="+mn-ea"/>
                          <a:cs typeface="Arial" pitchFamily="34" charset="0"/>
                        </a:rPr>
                        <a:t>UNIX</a:t>
                      </a:r>
                    </a:p>
                    <a:p>
                      <a:r>
                        <a:rPr lang="en-US" sz="1800" kern="1200" dirty="0">
                          <a:solidFill>
                            <a:schemeClr val="tx1"/>
                          </a:solidFill>
                          <a:effectLst/>
                          <a:latin typeface="Arial" pitchFamily="34" charset="0"/>
                          <a:ea typeface="+mn-ea"/>
                          <a:cs typeface="Arial" pitchFamily="34" charset="0"/>
                        </a:rPr>
                        <a:t>Linux</a:t>
                      </a:r>
                    </a:p>
                    <a:p>
                      <a:r>
                        <a:rPr lang="en-US" sz="1800" kern="1200" dirty="0">
                          <a:solidFill>
                            <a:schemeClr val="tx1"/>
                          </a:solidFill>
                          <a:effectLst/>
                          <a:latin typeface="Arial" pitchFamily="34" charset="0"/>
                          <a:ea typeface="+mn-ea"/>
                          <a:cs typeface="Arial" pitchFamily="34" charset="0"/>
                        </a:rPr>
                        <a:t>Chrome OS</a:t>
                      </a:r>
                      <a:endParaRPr lang="en-US" sz="1800" dirty="0">
                        <a:latin typeface="Arial" pitchFamily="34" charset="0"/>
                        <a:cs typeface="Arial" pitchFamily="34" charset="0"/>
                      </a:endParaRPr>
                    </a:p>
                  </a:txBody>
                  <a:tcPr/>
                </a:tc>
                <a:extLst>
                  <a:ext uri="{0D108BD9-81ED-4DB2-BD59-A6C34878D82A}">
                    <a16:rowId xmlns:a16="http://schemas.microsoft.com/office/drawing/2014/main" val="10001"/>
                  </a:ext>
                </a:extLst>
              </a:tr>
              <a:tr h="1426768">
                <a:tc>
                  <a:txBody>
                    <a:bodyPr/>
                    <a:lstStyle/>
                    <a:p>
                      <a:r>
                        <a:rPr lang="en-US" sz="1800" kern="1200" dirty="0">
                          <a:solidFill>
                            <a:schemeClr val="tx1"/>
                          </a:solidFill>
                          <a:effectLst/>
                          <a:latin typeface="Arial" pitchFamily="34" charset="0"/>
                          <a:ea typeface="+mn-ea"/>
                          <a:cs typeface="Arial" pitchFamily="34" charset="0"/>
                        </a:rPr>
                        <a:t>Server</a:t>
                      </a:r>
                      <a:endParaRPr lang="en-US" sz="1800" dirty="0">
                        <a:latin typeface="Arial" pitchFamily="34" charset="0"/>
                        <a:cs typeface="Arial" pitchFamily="34" charset="0"/>
                      </a:endParaRPr>
                    </a:p>
                  </a:txBody>
                  <a:tcPr/>
                </a:tc>
                <a:tc>
                  <a:txBody>
                    <a:bodyPr/>
                    <a:lstStyle/>
                    <a:p>
                      <a:r>
                        <a:rPr lang="en-US" sz="1800" kern="1200" dirty="0">
                          <a:solidFill>
                            <a:schemeClr val="tx1"/>
                          </a:solidFill>
                          <a:effectLst/>
                          <a:latin typeface="Arial" pitchFamily="34" charset="0"/>
                          <a:ea typeface="+mn-ea"/>
                          <a:cs typeface="Arial" pitchFamily="34" charset="0"/>
                        </a:rPr>
                        <a:t>Windows Server</a:t>
                      </a:r>
                    </a:p>
                    <a:p>
                      <a:r>
                        <a:rPr lang="en-US" sz="1800" kern="1200" dirty="0">
                          <a:solidFill>
                            <a:schemeClr val="tx1"/>
                          </a:solidFill>
                          <a:effectLst/>
                          <a:latin typeface="Arial" pitchFamily="34" charset="0"/>
                          <a:ea typeface="+mn-ea"/>
                          <a:cs typeface="Arial" pitchFamily="34" charset="0"/>
                        </a:rPr>
                        <a:t>macOS Server UNIX</a:t>
                      </a:r>
                    </a:p>
                    <a:p>
                      <a:r>
                        <a:rPr lang="en-US" sz="1800" kern="1200" dirty="0">
                          <a:solidFill>
                            <a:schemeClr val="tx1"/>
                          </a:solidFill>
                          <a:effectLst/>
                          <a:latin typeface="Arial" pitchFamily="34" charset="0"/>
                          <a:ea typeface="+mn-ea"/>
                          <a:cs typeface="Arial" pitchFamily="34" charset="0"/>
                        </a:rPr>
                        <a:t>Linux</a:t>
                      </a:r>
                      <a:endParaRPr lang="en-US" sz="1800" dirty="0">
                        <a:latin typeface="Arial" pitchFamily="34" charset="0"/>
                        <a:cs typeface="Arial" pitchFamily="34" charset="0"/>
                      </a:endParaRPr>
                    </a:p>
                  </a:txBody>
                  <a:tcPr/>
                </a:tc>
                <a:extLst>
                  <a:ext uri="{0D108BD9-81ED-4DB2-BD59-A6C34878D82A}">
                    <a16:rowId xmlns:a16="http://schemas.microsoft.com/office/drawing/2014/main" val="10002"/>
                  </a:ext>
                </a:extLst>
              </a:tr>
              <a:tr h="1426768">
                <a:tc>
                  <a:txBody>
                    <a:bodyPr/>
                    <a:lstStyle/>
                    <a:p>
                      <a:r>
                        <a:rPr lang="en-US" sz="1800" kern="1200" dirty="0">
                          <a:solidFill>
                            <a:schemeClr val="tx1"/>
                          </a:solidFill>
                          <a:effectLst/>
                          <a:latin typeface="Arial" pitchFamily="34" charset="0"/>
                          <a:ea typeface="+mn-ea"/>
                          <a:cs typeface="Arial" pitchFamily="34" charset="0"/>
                        </a:rPr>
                        <a:t>Mobile</a:t>
                      </a:r>
                      <a:endParaRPr lang="en-US" sz="1800" dirty="0">
                        <a:latin typeface="Arial" pitchFamily="34" charset="0"/>
                        <a:cs typeface="Arial" pitchFamily="34" charset="0"/>
                      </a:endParaRPr>
                    </a:p>
                  </a:txBody>
                  <a:tcPr/>
                </a:tc>
                <a:tc>
                  <a:txBody>
                    <a:bodyPr/>
                    <a:lstStyle/>
                    <a:p>
                      <a:r>
                        <a:rPr lang="en-US" sz="1800" kern="1200" dirty="0">
                          <a:solidFill>
                            <a:schemeClr val="tx1"/>
                          </a:solidFill>
                          <a:effectLst/>
                          <a:latin typeface="Arial" pitchFamily="34" charset="0"/>
                          <a:ea typeface="+mn-ea"/>
                          <a:cs typeface="Arial" pitchFamily="34" charset="0"/>
                        </a:rPr>
                        <a:t>Google Android</a:t>
                      </a:r>
                    </a:p>
                    <a:p>
                      <a:r>
                        <a:rPr lang="en-US" sz="1800" kern="1200" dirty="0">
                          <a:solidFill>
                            <a:schemeClr val="tx1"/>
                          </a:solidFill>
                          <a:effectLst/>
                          <a:latin typeface="Arial" pitchFamily="34" charset="0"/>
                          <a:ea typeface="+mn-ea"/>
                          <a:cs typeface="Arial" pitchFamily="34" charset="0"/>
                        </a:rPr>
                        <a:t>Apple iOS</a:t>
                      </a:r>
                    </a:p>
                    <a:p>
                      <a:r>
                        <a:rPr lang="en-US" sz="1800" kern="1200" dirty="0">
                          <a:solidFill>
                            <a:schemeClr val="tx1"/>
                          </a:solidFill>
                          <a:effectLst/>
                          <a:latin typeface="Arial" pitchFamily="34" charset="0"/>
                          <a:ea typeface="+mn-ea"/>
                          <a:cs typeface="Arial" pitchFamily="34" charset="0"/>
                        </a:rPr>
                        <a:t>Windows (Mobile Edition)</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011626230"/>
      </p:ext>
    </p:extLst>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Desktop Operating Systems (1 of 8)</a:t>
            </a:r>
          </a:p>
        </p:txBody>
      </p:sp>
      <p:sp>
        <p:nvSpPr>
          <p:cNvPr id="3" name="Content Placeholder 2"/>
          <p:cNvSpPr>
            <a:spLocks noGrp="1"/>
          </p:cNvSpPr>
          <p:nvPr>
            <p:ph idx="1"/>
          </p:nvPr>
        </p:nvSpPr>
        <p:spPr/>
        <p:txBody>
          <a:bodyPr/>
          <a:lstStyle/>
          <a:p>
            <a:r>
              <a:rPr lang="en-US" dirty="0"/>
              <a:t>A desktop operating system is a complete operating system that works on desktops, laptops, and some tablets</a:t>
            </a:r>
          </a:p>
          <a:p>
            <a:pPr marL="793750" lvl="0">
              <a:buFont typeface="Arial" pitchFamily="34" charset="0"/>
              <a:buChar char="–"/>
            </a:pPr>
            <a:r>
              <a:rPr lang="en-US" dirty="0"/>
              <a:t>Windows</a:t>
            </a:r>
          </a:p>
          <a:p>
            <a:pPr marL="793750" lvl="0">
              <a:buFont typeface="Arial" pitchFamily="34" charset="0"/>
              <a:buChar char="–"/>
            </a:pPr>
            <a:r>
              <a:rPr lang="en-US" dirty="0"/>
              <a:t>macOS</a:t>
            </a:r>
          </a:p>
          <a:p>
            <a:pPr marL="793750" lvl="0">
              <a:buFont typeface="Arial" pitchFamily="34" charset="0"/>
              <a:buChar char="–"/>
            </a:pPr>
            <a:r>
              <a:rPr lang="en-US" dirty="0"/>
              <a:t>UNIX</a:t>
            </a:r>
          </a:p>
          <a:p>
            <a:pPr marL="793750" lvl="0">
              <a:buFont typeface="Arial" pitchFamily="34" charset="0"/>
              <a:buChar char="–"/>
            </a:pPr>
            <a:r>
              <a:rPr lang="en-US" dirty="0"/>
              <a:t>Linux</a:t>
            </a:r>
          </a:p>
          <a:p>
            <a:pPr marL="793750" lvl="0">
              <a:buFont typeface="Arial" pitchFamily="34" charset="0"/>
              <a:buChar char="–"/>
            </a:pPr>
            <a:r>
              <a:rPr lang="en-US" dirty="0"/>
              <a:t>Chrome OS</a:t>
            </a:r>
          </a:p>
        </p:txBody>
      </p:sp>
    </p:spTree>
    <p:extLst>
      <p:ext uri="{BB962C8B-B14F-4D97-AF65-F5344CB8AC3E}">
        <p14:creationId xmlns:p14="http://schemas.microsoft.com/office/powerpoint/2010/main" val="3375444032"/>
      </p:ext>
    </p:extLst>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Desktop Operating Systems (2 of 8)</a:t>
            </a:r>
          </a:p>
        </p:txBody>
      </p:sp>
      <p:sp>
        <p:nvSpPr>
          <p:cNvPr id="3" name="Content Placeholder 2"/>
          <p:cNvSpPr>
            <a:spLocks noGrp="1"/>
          </p:cNvSpPr>
          <p:nvPr>
            <p:ph idx="1"/>
          </p:nvPr>
        </p:nvSpPr>
        <p:spPr>
          <a:xfrm>
            <a:off x="76200" y="1197325"/>
            <a:ext cx="8939136" cy="5026912"/>
          </a:xfrm>
        </p:spPr>
        <p:txBody>
          <a:bodyPr/>
          <a:lstStyle/>
          <a:p>
            <a:r>
              <a:rPr lang="en-US" sz="2800" dirty="0"/>
              <a:t>The latest versions of Windows offer these features</a:t>
            </a:r>
          </a:p>
          <a:p>
            <a:pPr lvl="1">
              <a:buFont typeface="Arial" pitchFamily="34" charset="0"/>
              <a:buChar char="–"/>
            </a:pPr>
            <a:r>
              <a:rPr lang="en-US" sz="2600" dirty="0"/>
              <a:t>Uses tiles to access apps</a:t>
            </a:r>
          </a:p>
          <a:p>
            <a:pPr lvl="1">
              <a:buFont typeface="Arial" pitchFamily="34" charset="0"/>
              <a:buChar char="–"/>
            </a:pPr>
            <a:r>
              <a:rPr lang="en-US" sz="2600" dirty="0"/>
              <a:t>Includes the desktop interface</a:t>
            </a:r>
          </a:p>
          <a:p>
            <a:pPr lvl="1">
              <a:buFont typeface="Arial" pitchFamily="34" charset="0"/>
              <a:buChar char="–"/>
            </a:pPr>
            <a:r>
              <a:rPr lang="en-US" sz="2600" dirty="0"/>
              <a:t>Support for input via touch, mouse, and keyboard</a:t>
            </a:r>
          </a:p>
          <a:p>
            <a:pPr lvl="1">
              <a:buFont typeface="Arial" pitchFamily="34" charset="0"/>
              <a:buChar char="–"/>
            </a:pPr>
            <a:r>
              <a:rPr lang="en-US" sz="2600" dirty="0"/>
              <a:t>Email app, calendar app, and browser (Edge) included</a:t>
            </a:r>
          </a:p>
          <a:p>
            <a:pPr lvl="1">
              <a:buFont typeface="Arial" pitchFamily="34" charset="0"/>
              <a:buChar char="–"/>
            </a:pPr>
            <a:r>
              <a:rPr lang="en-US" sz="2600" dirty="0"/>
              <a:t>Photos, files, and settings you can sync with One-Drive</a:t>
            </a:r>
          </a:p>
          <a:p>
            <a:pPr lvl="1">
              <a:buFont typeface="Arial" pitchFamily="34" charset="0"/>
              <a:buChar char="–"/>
            </a:pPr>
            <a:r>
              <a:rPr lang="en-US" sz="2600" dirty="0"/>
              <a:t>Enhanced security through an antivirus program, firewall, and automatic updates</a:t>
            </a:r>
          </a:p>
          <a:p>
            <a:pPr lvl="1">
              <a:buFont typeface="Arial" pitchFamily="34" charset="0"/>
              <a:buChar char="–"/>
            </a:pPr>
            <a:r>
              <a:rPr lang="en-US" sz="2600" dirty="0"/>
              <a:t>Windows Store offers additional applications for purchase</a:t>
            </a:r>
          </a:p>
        </p:txBody>
      </p:sp>
    </p:spTree>
    <p:extLst>
      <p:ext uri="{BB962C8B-B14F-4D97-AF65-F5344CB8AC3E}">
        <p14:creationId xmlns:p14="http://schemas.microsoft.com/office/powerpoint/2010/main" val="1309445487"/>
      </p:ext>
    </p:extLst>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https://buzzorange.com/techorange/wp-content/uploads/sites/2/2020/12/0_OHkgrH7xhJdy_H8l.jpg">
            <a:extLst>
              <a:ext uri="{FF2B5EF4-FFF2-40B4-BE49-F238E27FC236}">
                <a16:creationId xmlns:a16="http://schemas.microsoft.com/office/drawing/2014/main" id="{0A1CA12A-37FF-479B-8065-DC540F82254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92743" y="304800"/>
            <a:ext cx="5558513" cy="56935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7582110"/>
      </p:ext>
    </p:extLst>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shows the desktop screen of windows 10 displaying a two-column start menu with five callouts. The first callout reading, “icons are small images that represent shortcuts to apps or other content,” points toward the icon on the top left corner of the screen. The second callout reading, “start button,” points toward the button on the extreme left corner of the task bar. The third callout reading, “Search the web and windows box,” points toward the search box to the right of the start button. The fourth callout reading, “start menu,” points toward the start menu and the fifth callout reading, “tiles are graphical objects that represent dynamic links to apps, usually Windows Store apps,” collectively points toward the icons in the start menu."/>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202238" y="0"/>
            <a:ext cx="7947417" cy="6858000"/>
          </a:xfrm>
          <a:prstGeom prst="rect">
            <a:avLst/>
          </a:prstGeom>
        </p:spPr>
      </p:pic>
    </p:spTree>
    <p:extLst>
      <p:ext uri="{BB962C8B-B14F-4D97-AF65-F5344CB8AC3E}">
        <p14:creationId xmlns:p14="http://schemas.microsoft.com/office/powerpoint/2010/main" val="2806119652"/>
      </p:ext>
    </p:extLst>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
        <p:nvSpPr>
          <p:cNvPr id="4" name="頁尾版面配置區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文字版面配置區 4"/>
          <p:cNvSpPr>
            <a:spLocks noGrp="1"/>
          </p:cNvSpPr>
          <p:nvPr>
            <p:ph type="body" sz="quarter" idx="13"/>
          </p:nvPr>
        </p:nvSpPr>
        <p:spPr/>
        <p:txBody>
          <a:bodyPr/>
          <a:lstStyle/>
          <a:p>
            <a:endParaRPr lang="zh-TW" altLang="en-US"/>
          </a:p>
        </p:txBody>
      </p:sp>
      <p:sp>
        <p:nvSpPr>
          <p:cNvPr id="6" name="投影片編號版面配置區 5"/>
          <p:cNvSpPr>
            <a:spLocks noGrp="1"/>
          </p:cNvSpPr>
          <p:nvPr>
            <p:ph type="sldNum" sz="quarter" idx="4"/>
          </p:nvPr>
        </p:nvSpPr>
        <p:spPr/>
        <p:txBody>
          <a:bodyPr/>
          <a:lstStyle/>
          <a:p>
            <a:fld id="{E1920792-1FFE-4123-96E7-9B6DC9FF0B06}" type="slidenum">
              <a:rPr lang="en-US" smtClean="0"/>
              <a:pPr/>
              <a:t>58</a:t>
            </a:fld>
            <a:endParaRPr lang="en-US"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02" y="0"/>
            <a:ext cx="9120554" cy="579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24456859"/>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
        <p:nvSpPr>
          <p:cNvPr id="4" name="頁尾版面配置區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文字版面配置區 4"/>
          <p:cNvSpPr>
            <a:spLocks noGrp="1"/>
          </p:cNvSpPr>
          <p:nvPr>
            <p:ph type="body" sz="quarter" idx="13"/>
          </p:nvPr>
        </p:nvSpPr>
        <p:spPr/>
        <p:txBody>
          <a:bodyPr/>
          <a:lstStyle/>
          <a:p>
            <a:endParaRPr lang="zh-TW" altLang="en-US"/>
          </a:p>
        </p:txBody>
      </p:sp>
      <p:sp>
        <p:nvSpPr>
          <p:cNvPr id="6" name="投影片編號版面配置區 5"/>
          <p:cNvSpPr>
            <a:spLocks noGrp="1"/>
          </p:cNvSpPr>
          <p:nvPr>
            <p:ph type="sldNum" sz="quarter" idx="4"/>
          </p:nvPr>
        </p:nvSpPr>
        <p:spPr/>
        <p:txBody>
          <a:bodyPr/>
          <a:lstStyle/>
          <a:p>
            <a:fld id="{E1920792-1FFE-4123-96E7-9B6DC9FF0B06}" type="slidenum">
              <a:rPr lang="en-US" smtClean="0"/>
              <a:pPr/>
              <a:t>59</a:t>
            </a:fld>
            <a:endParaRPr 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851432"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文字方塊 6">
            <a:extLst>
              <a:ext uri="{FF2B5EF4-FFF2-40B4-BE49-F238E27FC236}">
                <a16:creationId xmlns:a16="http://schemas.microsoft.com/office/drawing/2014/main" id="{D50107A3-C1D6-F8ED-28CA-DABA14208FF8}"/>
              </a:ext>
            </a:extLst>
          </p:cNvPr>
          <p:cNvSpPr txBox="1"/>
          <p:nvPr/>
        </p:nvSpPr>
        <p:spPr>
          <a:xfrm>
            <a:off x="152400" y="3124200"/>
            <a:ext cx="914400" cy="523220"/>
          </a:xfrm>
          <a:prstGeom prst="rect">
            <a:avLst/>
          </a:prstGeom>
          <a:noFill/>
        </p:spPr>
        <p:txBody>
          <a:bodyPr wrap="square" rtlCol="0">
            <a:spAutoFit/>
          </a:bodyPr>
          <a:lstStyle/>
          <a:p>
            <a:r>
              <a:rPr kumimoji="1" lang="en-US" altLang="zh-TW" sz="1400" dirty="0"/>
              <a:t>Ribbon </a:t>
            </a:r>
            <a:r>
              <a:rPr kumimoji="1" lang="zh-TW" altLang="en-US" sz="1400" dirty="0"/>
              <a:t>功能帶</a:t>
            </a:r>
          </a:p>
        </p:txBody>
      </p:sp>
    </p:spTree>
    <p:extLst>
      <p:ext uri="{BB962C8B-B14F-4D97-AF65-F5344CB8AC3E}">
        <p14:creationId xmlns:p14="http://schemas.microsoft.com/office/powerpoint/2010/main" val="394545347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C1D820-2D75-C92D-F644-3CDD4FB2E6BF}"/>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3297526E-9479-62E5-2A8D-D77B8D7A2C44}"/>
              </a:ext>
            </a:extLst>
          </p:cNvPr>
          <p:cNvSpPr>
            <a:spLocks noGrp="1"/>
          </p:cNvSpPr>
          <p:nvPr>
            <p:ph type="title"/>
          </p:nvPr>
        </p:nvSpPr>
        <p:spPr/>
        <p:txBody>
          <a:bodyPr/>
          <a:lstStyle/>
          <a:p>
            <a:r>
              <a:rPr lang="en-US" altLang="zh-TW" dirty="0"/>
              <a:t>Construction of OS</a:t>
            </a:r>
            <a:endParaRPr lang="zh-TW" altLang="en-US" dirty="0"/>
          </a:p>
        </p:txBody>
      </p:sp>
      <p:sp>
        <p:nvSpPr>
          <p:cNvPr id="3" name="內容版面配置區 2">
            <a:extLst>
              <a:ext uri="{FF2B5EF4-FFF2-40B4-BE49-F238E27FC236}">
                <a16:creationId xmlns:a16="http://schemas.microsoft.com/office/drawing/2014/main" id="{39100691-C1F0-90D6-7B2C-059AD95B6814}"/>
              </a:ext>
            </a:extLst>
          </p:cNvPr>
          <p:cNvSpPr>
            <a:spLocks noGrp="1"/>
          </p:cNvSpPr>
          <p:nvPr>
            <p:ph idx="1"/>
          </p:nvPr>
        </p:nvSpPr>
        <p:spPr/>
        <p:txBody>
          <a:bodyPr/>
          <a:lstStyle/>
          <a:p>
            <a:pPr marL="0" indent="0">
              <a:buNone/>
            </a:pPr>
            <a:endParaRPr lang="en-US" altLang="zh-TW" dirty="0"/>
          </a:p>
          <a:p>
            <a:r>
              <a:rPr lang="en-US" altLang="zh-TW" dirty="0"/>
              <a:t>C/C++</a:t>
            </a:r>
          </a:p>
          <a:p>
            <a:r>
              <a:rPr lang="en-US" altLang="zh-TW" dirty="0"/>
              <a:t>The vast majority of operating system kernels, such as Linux and Windows, are written in C/C++. </a:t>
            </a:r>
          </a:p>
          <a:p>
            <a:r>
              <a:rPr lang="en-US" altLang="zh-TW" dirty="0"/>
              <a:t>Allow for low-level operations.</a:t>
            </a:r>
          </a:p>
          <a:p>
            <a:r>
              <a:rPr lang="en-US" altLang="zh-TW" dirty="0"/>
              <a:t>Providing direct control over memory and hardware.</a:t>
            </a:r>
          </a:p>
        </p:txBody>
      </p:sp>
    </p:spTree>
    <p:extLst>
      <p:ext uri="{BB962C8B-B14F-4D97-AF65-F5344CB8AC3E}">
        <p14:creationId xmlns:p14="http://schemas.microsoft.com/office/powerpoint/2010/main" val="3713200466"/>
      </p:ext>
    </p:extLst>
  </p:cSld>
  <p:clrMapOvr>
    <a:masterClrMapping/>
  </p:clrMapOvr>
  <p:transition spd="slow"/>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shows a desktop screen displaying a paint window with fourteen callouts. The first callout reading, “Recycle Bin is the location for files that have been deleted,” points toward the icon on the top left corner of the desktop. The second callout reading, “Start button provides menu of tiles and icons to run programs and apps,” points toward the button at the extreme left corner on the task bar. The third callout reading, “Search box searches web and Windows for apps, documents, websites, and more,” points toward the search box to the right of the start button. The fourth callout reading, “taskbar displays app buttons for apps that are running and pinned app buttons that always are on taskbar,” points toward an icon on the task bar. The fifth callout reading, “notification area shows date, time, and includes buttons to access options for sound, touch keyboard, and more,” collectively points toward the icons on the extreme right of the task bar. The sixth callout reading, “pinned apps,” points toward the buttons on the task bar. The seventh callout reading, “Quick Access Toolbar provides access to frequently used commands,” collectively points toward the button in the left corner of the paint window title bar. The eighth callout reading, “title bar displays program and file name,” points toward the title bar. The ninth callout reading, “Close button exits program,” points toward the last button in the right corner of the paint window title bar. The tenth callout reading, “Maximize button enlarges window to fill screen,” points toward the button preceding the close button.  The eleventh callout reading, “Minimize button reduces window to a button on the taskbar,” points toward the button preceding the maximize button. The twelfth callout reading, “Help button opens Help window,” points toward the information button on the extreme right corner of the menu bar. The thirteenth callout reading, “scroll bars display different portions of document,” points toward the scroll bar on the right corner. The fourteenth callout reading, “ribbon consists of tabs, groups, and commands that provide access to tasks,” points toward the menu."/>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099875" cy="6629399"/>
          </a:xfrm>
          <a:prstGeom prst="rect">
            <a:avLst/>
          </a:prstGeom>
        </p:spPr>
      </p:pic>
    </p:spTree>
    <p:extLst>
      <p:ext uri="{BB962C8B-B14F-4D97-AF65-F5344CB8AC3E}">
        <p14:creationId xmlns:p14="http://schemas.microsoft.com/office/powerpoint/2010/main" val="3653592892"/>
      </p:ext>
    </p:extLst>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a:xfrm>
            <a:off x="76200" y="0"/>
            <a:ext cx="8960225" cy="1447800"/>
          </a:xfrm>
        </p:spPr>
        <p:txBody>
          <a:bodyPr/>
          <a:lstStyle/>
          <a:p>
            <a:r>
              <a:rPr lang="en-US" sz="2800" dirty="0"/>
              <a:t>The Macintosh operating system has earned a reputation for its ease of use</a:t>
            </a:r>
          </a:p>
          <a:p>
            <a:pPr lvl="1"/>
            <a:r>
              <a:rPr lang="en-US" sz="2600" dirty="0"/>
              <a:t>macOS</a:t>
            </a:r>
          </a:p>
        </p:txBody>
      </p:sp>
      <p:pic>
        <p:nvPicPr>
          <p:cNvPr id="6" name="Picture 5" descr="An illustration shows two screenshots. The first screenshot shows macOs desktop screen, displaying a window, with ten callouts: The first callout reading, “Dock contains icons used to run apps, display minimized windows, and access documents,” collectively points toward the icons displayed at the bottom of the screen. The second callout reading, “folders can contain files and/or additional folders,” points toward a blue folder icon in the dock. The third callout reading, “desktop displays items such as windows, folders, and icons,” points toward the desktop screen. The fourth callout reading, “Apple menu contains commands that always are available,” points toward the apple icon on the extreme left corner of the menu bar. The fifth callout reading, “menu names appear on menu bar,” points toward the menus on the bar. The sixth callout reading, “click to display notifications,” points toward the icon on the extreme right corner of the menu bar. The seventh callout reading, “Close button closes the window,” points toward the button on the left corner of the window. The eighth callout reading, “Minimize button minimizes current window,” points toward the button preceding the close button. The ninth callout reading, “Zoom button alternates window size,” points toward the button preceding the minimize button. The tenth callout reading, “window title,” points toward the title bar. &#10;The second screenshot shows the macOs desktop screen, displaying the Launchpad, with five callouts: The first callout reading, “Launchpad appears when you press the f4 key,” points toward the application launcher. The second callout reading, “enter search text to search for installed apps,” points toward the search box at the top of the launch pad. The third callout reading, “app icons appear in Launchpad,” collectively points toward some icons in the launch pad. The fourth callout reading, “Dock still appears in Launchpad,” points toward the dock at the bottom of the screen. The fifth callout reading, “first of two pages appears,” points toward the page slider at the bottom of the Launchpa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43024"/>
            <a:ext cx="8366420" cy="5514975"/>
          </a:xfrm>
          <a:prstGeom prst="rect">
            <a:avLst/>
          </a:prstGeom>
        </p:spPr>
      </p:pic>
    </p:spTree>
    <p:extLst>
      <p:ext uri="{BB962C8B-B14F-4D97-AF65-F5344CB8AC3E}">
        <p14:creationId xmlns:p14="http://schemas.microsoft.com/office/powerpoint/2010/main" val="2647279027"/>
      </p:ext>
    </p:extLst>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5" descr="A screenshot shows a HP matrix operating environment window."/>
          <p:cNvSpPr/>
          <p:nvPr/>
        </p:nvSpPr>
        <p:spPr>
          <a:xfrm>
            <a:off x="76200" y="0"/>
            <a:ext cx="7239000" cy="5257800"/>
          </a:xfrm>
          <a:prstGeom prst="roundRect">
            <a:avLst>
              <a:gd name="adj" fmla="val 10000"/>
            </a:avLst>
          </a:prstGeom>
          <a:blipFill dpi="0" rotWithShape="1">
            <a:blip r:embed="rId2">
              <a:extLst>
                <a:ext uri="{28A0092B-C50C-407E-A947-70E740481C1C}">
                  <a14:useLocalDpi xmlns:a14="http://schemas.microsoft.com/office/drawing/2010/main" val="0"/>
                </a:ext>
              </a:extLst>
            </a:blip>
            <a:srcRect/>
            <a:stretch>
              <a:fillRect l="329" t="411" r="-18955" b="-12324"/>
            </a:stretch>
          </a:blipFill>
        </p:spPr>
        <p:style>
          <a:lnRef idx="3">
            <a:schemeClr val="accent1">
              <a:shade val="80000"/>
              <a:hueOff val="0"/>
              <a:satOff val="0"/>
              <a:lumOff val="0"/>
              <a:alphaOff val="0"/>
            </a:schemeClr>
          </a:lnRef>
          <a:fillRef idx="1">
            <a:scrgbClr r="0" g="0" b="0"/>
          </a:fillRef>
          <a:effectRef idx="1">
            <a:schemeClr val="accent1">
              <a:tint val="40000"/>
              <a:hueOff val="0"/>
              <a:satOff val="0"/>
              <a:lumOff val="0"/>
              <a:alphaOff val="0"/>
            </a:schemeClr>
          </a:effectRef>
          <a:fontRef idx="minor">
            <a:schemeClr val="lt1">
              <a:hueOff val="0"/>
              <a:satOff val="0"/>
              <a:lumOff val="0"/>
              <a:alphaOff val="0"/>
            </a:schemeClr>
          </a:fontRef>
        </p:style>
      </p:sp>
      <p:sp>
        <p:nvSpPr>
          <p:cNvPr id="5" name="Content Placeholder 4"/>
          <p:cNvSpPr>
            <a:spLocks noGrp="1"/>
          </p:cNvSpPr>
          <p:nvPr>
            <p:ph sz="quarter" idx="11"/>
          </p:nvPr>
        </p:nvSpPr>
        <p:spPr>
          <a:xfrm>
            <a:off x="76200" y="5334000"/>
            <a:ext cx="8947812" cy="905823"/>
          </a:xfrm>
        </p:spPr>
        <p:txBody>
          <a:bodyPr/>
          <a:lstStyle/>
          <a:p>
            <a:pPr lvl="0"/>
            <a:r>
              <a:rPr lang="en-US" sz="2800" dirty="0"/>
              <a:t>UNIX is a multitasking operating system developed in the early 1970s.</a:t>
            </a:r>
          </a:p>
        </p:txBody>
      </p:sp>
    </p:spTree>
    <p:extLst>
      <p:ext uri="{BB962C8B-B14F-4D97-AF65-F5344CB8AC3E}">
        <p14:creationId xmlns:p14="http://schemas.microsoft.com/office/powerpoint/2010/main" val="494697959"/>
      </p:ext>
    </p:extLst>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5" descr="A screenshot shows a desktop displaying several windows."/>
          <p:cNvSpPr/>
          <p:nvPr/>
        </p:nvSpPr>
        <p:spPr>
          <a:xfrm>
            <a:off x="990600" y="0"/>
            <a:ext cx="6858000" cy="5334000"/>
          </a:xfrm>
          <a:prstGeom prst="roundRect">
            <a:avLst>
              <a:gd name="adj" fmla="val 10000"/>
            </a:avLst>
          </a:prstGeom>
          <a:blipFill dpi="0" rotWithShape="1">
            <a:blip r:embed="rId2">
              <a:extLst>
                <a:ext uri="{28A0092B-C50C-407E-A947-70E740481C1C}">
                  <a14:useLocalDpi xmlns:a14="http://schemas.microsoft.com/office/drawing/2010/main" val="0"/>
                </a:ext>
              </a:extLst>
            </a:blip>
            <a:srcRect/>
            <a:stretch>
              <a:fillRect l="-9923" t="652" r="-7577" b="-15849"/>
            </a:stretch>
          </a:blipFill>
        </p:spPr>
        <p:style>
          <a:lnRef idx="3">
            <a:schemeClr val="accent1">
              <a:shade val="80000"/>
              <a:hueOff val="0"/>
              <a:satOff val="0"/>
              <a:lumOff val="0"/>
              <a:alphaOff val="0"/>
            </a:schemeClr>
          </a:lnRef>
          <a:fillRef idx="1">
            <a:scrgbClr r="0" g="0" b="0"/>
          </a:fillRef>
          <a:effectRef idx="1">
            <a:schemeClr val="accent1">
              <a:tint val="40000"/>
              <a:hueOff val="0"/>
              <a:satOff val="0"/>
              <a:lumOff val="0"/>
              <a:alphaOff val="0"/>
            </a:schemeClr>
          </a:effectRef>
          <a:fontRef idx="minor">
            <a:schemeClr val="lt1">
              <a:hueOff val="0"/>
              <a:satOff val="0"/>
              <a:lumOff val="0"/>
              <a:alphaOff val="0"/>
            </a:schemeClr>
          </a:fontRef>
        </p:style>
      </p:sp>
      <p:sp>
        <p:nvSpPr>
          <p:cNvPr id="5" name="Content Placeholder 4"/>
          <p:cNvSpPr>
            <a:spLocks noGrp="1"/>
          </p:cNvSpPr>
          <p:nvPr>
            <p:ph sz="quarter" idx="11"/>
          </p:nvPr>
        </p:nvSpPr>
        <p:spPr>
          <a:xfrm>
            <a:off x="152400" y="5334000"/>
            <a:ext cx="8714492" cy="1066800"/>
          </a:xfrm>
        </p:spPr>
        <p:txBody>
          <a:bodyPr/>
          <a:lstStyle/>
          <a:p>
            <a:r>
              <a:rPr lang="en-US" sz="2800" dirty="0"/>
              <a:t>Linux is a popular, multitasking UNIX-based operating system.</a:t>
            </a:r>
          </a:p>
        </p:txBody>
      </p:sp>
    </p:spTree>
    <p:extLst>
      <p:ext uri="{BB962C8B-B14F-4D97-AF65-F5344CB8AC3E}">
        <p14:creationId xmlns:p14="http://schemas.microsoft.com/office/powerpoint/2010/main" val="1080099625"/>
      </p:ext>
    </p:extLst>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a:xfrm>
            <a:off x="76200" y="9525"/>
            <a:ext cx="8889653" cy="1145005"/>
          </a:xfrm>
        </p:spPr>
        <p:txBody>
          <a:bodyPr/>
          <a:lstStyle/>
          <a:p>
            <a:r>
              <a:rPr lang="en-US" sz="2800" dirty="0"/>
              <a:t>Chrome OS is a Linux-based operating system designed to work primarily with web apps</a:t>
            </a:r>
          </a:p>
        </p:txBody>
      </p:sp>
      <p:pic>
        <p:nvPicPr>
          <p:cNvPr id="12290" name="Picture 2" descr="A screenshot shows a desktop displaying the Google search window overlain by a Gmail window and an expanded Google more actions op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28" y="1066800"/>
            <a:ext cx="7929755"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76200" y="5943600"/>
            <a:ext cx="8961760" cy="665175"/>
          </a:xfrm>
        </p:spPr>
        <p:txBody>
          <a:bodyPr/>
          <a:lstStyle/>
          <a:p>
            <a:r>
              <a:rPr lang="en-US" sz="1800" b="1" dirty="0"/>
              <a:t>Figure 9-16 </a:t>
            </a:r>
            <a:r>
              <a:rPr lang="en-US" sz="1800" dirty="0"/>
              <a:t>Chrome OS is a Linux-based operating system by Google.</a:t>
            </a:r>
          </a:p>
        </p:txBody>
      </p:sp>
    </p:spTree>
    <p:extLst>
      <p:ext uri="{BB962C8B-B14F-4D97-AF65-F5344CB8AC3E}">
        <p14:creationId xmlns:p14="http://schemas.microsoft.com/office/powerpoint/2010/main" val="3503957603"/>
      </p:ext>
    </p:extLst>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Server Operating Systems</a:t>
            </a:r>
          </a:p>
        </p:txBody>
      </p:sp>
      <p:sp>
        <p:nvSpPr>
          <p:cNvPr id="6" name="Content Placeholder 5"/>
          <p:cNvSpPr>
            <a:spLocks noGrp="1"/>
          </p:cNvSpPr>
          <p:nvPr>
            <p:ph idx="1"/>
          </p:nvPr>
        </p:nvSpPr>
        <p:spPr/>
        <p:txBody>
          <a:bodyPr/>
          <a:lstStyle/>
          <a:p>
            <a:pPr lvl="0"/>
            <a:r>
              <a:rPr lang="en-US" sz="2800" dirty="0"/>
              <a:t>Windows Server</a:t>
            </a:r>
          </a:p>
          <a:p>
            <a:pPr lvl="0"/>
            <a:r>
              <a:rPr lang="en-US" sz="2800" dirty="0"/>
              <a:t>macOS Server</a:t>
            </a:r>
          </a:p>
          <a:p>
            <a:pPr lvl="0"/>
            <a:r>
              <a:rPr lang="en-US" sz="2800" dirty="0"/>
              <a:t>UNIX</a:t>
            </a:r>
          </a:p>
          <a:p>
            <a:pPr lvl="0"/>
            <a:r>
              <a:rPr lang="en-US" sz="2800" dirty="0"/>
              <a:t>Linux</a:t>
            </a:r>
          </a:p>
        </p:txBody>
      </p:sp>
    </p:spTree>
    <p:extLst>
      <p:ext uri="{BB962C8B-B14F-4D97-AF65-F5344CB8AC3E}">
        <p14:creationId xmlns:p14="http://schemas.microsoft.com/office/powerpoint/2010/main" val="1766107678"/>
      </p:ext>
    </p:extLst>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Mobile Operating Systems (slide 1 of 4)</a:t>
            </a:r>
          </a:p>
        </p:txBody>
      </p:sp>
      <p:sp>
        <p:nvSpPr>
          <p:cNvPr id="3" name="Content Placeholder 2"/>
          <p:cNvSpPr>
            <a:spLocks noGrp="1"/>
          </p:cNvSpPr>
          <p:nvPr>
            <p:ph idx="1"/>
          </p:nvPr>
        </p:nvSpPr>
        <p:spPr/>
        <p:txBody>
          <a:bodyPr/>
          <a:lstStyle/>
          <a:p>
            <a:r>
              <a:rPr lang="en-US" sz="2800" dirty="0"/>
              <a:t>The operating system on mobile devices and many consumer electronics is called a mobile operating system and resides on firmware</a:t>
            </a:r>
          </a:p>
          <a:p>
            <a:pPr marL="793750" lvl="0">
              <a:buFont typeface="Arial" pitchFamily="34" charset="0"/>
              <a:buChar char="–"/>
            </a:pPr>
            <a:r>
              <a:rPr lang="en-US" dirty="0"/>
              <a:t>Android</a:t>
            </a:r>
          </a:p>
          <a:p>
            <a:pPr marL="793750" lvl="0">
              <a:buFont typeface="Arial" pitchFamily="34" charset="0"/>
              <a:buChar char="–"/>
            </a:pPr>
            <a:r>
              <a:rPr lang="en-US" dirty="0"/>
              <a:t>iOS</a:t>
            </a:r>
          </a:p>
          <a:p>
            <a:pPr marL="793750" lvl="0">
              <a:buFont typeface="Arial" pitchFamily="34" charset="0"/>
              <a:buChar char="–"/>
            </a:pPr>
            <a:r>
              <a:rPr lang="en-US" dirty="0"/>
              <a:t>Windows (Mobile Edition)</a:t>
            </a:r>
          </a:p>
        </p:txBody>
      </p:sp>
    </p:spTree>
    <p:extLst>
      <p:ext uri="{BB962C8B-B14F-4D97-AF65-F5344CB8AC3E}">
        <p14:creationId xmlns:p14="http://schemas.microsoft.com/office/powerpoint/2010/main" val="1678788299"/>
      </p:ext>
    </p:extLst>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a:xfrm>
            <a:off x="104481" y="0"/>
            <a:ext cx="9039519" cy="1405232"/>
          </a:xfrm>
        </p:spPr>
        <p:txBody>
          <a:bodyPr/>
          <a:lstStyle/>
          <a:p>
            <a:r>
              <a:rPr lang="en-US" sz="2800" dirty="0"/>
              <a:t>Android is an open source, Linux-based mobile operating system designed by Google for smartphones and tablets.</a:t>
            </a:r>
          </a:p>
        </p:txBody>
      </p:sp>
      <p:pic>
        <p:nvPicPr>
          <p:cNvPr id="13314" name="Picture 2" descr="Decorative&#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5834" y="1295399"/>
            <a:ext cx="4340166" cy="4619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1676400" y="5943600"/>
            <a:ext cx="5564549" cy="499756"/>
          </a:xfrm>
        </p:spPr>
        <p:txBody>
          <a:bodyPr/>
          <a:lstStyle/>
          <a:p>
            <a:r>
              <a:rPr lang="en-US" sz="1800" b="1" dirty="0"/>
              <a:t>Figure 9-17 </a:t>
            </a:r>
            <a:r>
              <a:rPr lang="en-US" sz="1800" dirty="0"/>
              <a:t>An Android phone and tablet. </a:t>
            </a:r>
          </a:p>
        </p:txBody>
      </p:sp>
    </p:spTree>
    <p:extLst>
      <p:ext uri="{BB962C8B-B14F-4D97-AF65-F5344CB8AC3E}">
        <p14:creationId xmlns:p14="http://schemas.microsoft.com/office/powerpoint/2010/main" val="1984118553"/>
      </p:ext>
    </p:extLst>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a:xfrm>
            <a:off x="76200" y="0"/>
            <a:ext cx="8927592" cy="1316182"/>
          </a:xfrm>
        </p:spPr>
        <p:txBody>
          <a:bodyPr/>
          <a:lstStyle/>
          <a:p>
            <a:r>
              <a:rPr lang="en-US" sz="2800" dirty="0"/>
              <a:t>iOS, developed by Apple, is a proprietary mobile operating system specifically made for Apple’s mobile devices.</a:t>
            </a:r>
          </a:p>
        </p:txBody>
      </p:sp>
      <p:pic>
        <p:nvPicPr>
          <p:cNvPr id="14338" name="Picture 2" descr="Decorativ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3494" y="1371600"/>
            <a:ext cx="3920106" cy="4616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838200" y="5943600"/>
            <a:ext cx="7375423" cy="442814"/>
          </a:xfrm>
        </p:spPr>
        <p:txBody>
          <a:bodyPr/>
          <a:lstStyle/>
          <a:p>
            <a:r>
              <a:rPr lang="en-US" sz="1800" b="1" dirty="0"/>
              <a:t>Figure 9-18 </a:t>
            </a:r>
            <a:r>
              <a:rPr lang="en-US" sz="1800" dirty="0"/>
              <a:t>An iOS phone and tablet. Courtesy of Apple Inc.</a:t>
            </a:r>
          </a:p>
        </p:txBody>
      </p:sp>
    </p:spTree>
    <p:extLst>
      <p:ext uri="{BB962C8B-B14F-4D97-AF65-F5344CB8AC3E}">
        <p14:creationId xmlns:p14="http://schemas.microsoft.com/office/powerpoint/2010/main" val="780544063"/>
      </p:ext>
    </p:extLst>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50" y="87084"/>
            <a:ext cx="9013504" cy="899919"/>
          </a:xfrm>
        </p:spPr>
        <p:txBody>
          <a:bodyPr>
            <a:noAutofit/>
          </a:bodyPr>
          <a:lstStyle/>
          <a:p>
            <a:r>
              <a:rPr lang="en-US" dirty="0"/>
              <a:t>Mobile Operating Systems (4 of 4)</a:t>
            </a:r>
          </a:p>
        </p:txBody>
      </p:sp>
      <p:sp>
        <p:nvSpPr>
          <p:cNvPr id="5" name="Content Placeholder 4"/>
          <p:cNvSpPr>
            <a:spLocks noGrp="1"/>
          </p:cNvSpPr>
          <p:nvPr>
            <p:ph sz="quarter" idx="11"/>
          </p:nvPr>
        </p:nvSpPr>
        <p:spPr>
          <a:xfrm>
            <a:off x="98061" y="1092198"/>
            <a:ext cx="8969739" cy="1385455"/>
          </a:xfrm>
        </p:spPr>
        <p:txBody>
          <a:bodyPr/>
          <a:lstStyle/>
          <a:p>
            <a:r>
              <a:rPr lang="en-US" sz="2800" dirty="0"/>
              <a:t>Windows (Mobile Edition), developed by Microsoft, is a proprietary mobile operating system that runs on some smartphones.</a:t>
            </a:r>
          </a:p>
        </p:txBody>
      </p:sp>
      <p:pic>
        <p:nvPicPr>
          <p:cNvPr id="15362" name="Picture 2" descr="Decorativ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1981200"/>
            <a:ext cx="2438400" cy="3967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half" idx="2"/>
          </p:nvPr>
        </p:nvSpPr>
        <p:spPr>
          <a:xfrm>
            <a:off x="1219200" y="5943600"/>
            <a:ext cx="6733104" cy="454324"/>
          </a:xfrm>
        </p:spPr>
        <p:txBody>
          <a:bodyPr/>
          <a:lstStyle/>
          <a:p>
            <a:r>
              <a:rPr lang="en-US" sz="1800" b="1" dirty="0"/>
              <a:t>Figure 9-19 </a:t>
            </a:r>
            <a:r>
              <a:rPr lang="en-US" sz="1800" dirty="0"/>
              <a:t>Phone running Windows (Mobile Edition).</a:t>
            </a:r>
          </a:p>
        </p:txBody>
      </p:sp>
    </p:spTree>
    <p:extLst>
      <p:ext uri="{BB962C8B-B14F-4D97-AF65-F5344CB8AC3E}">
        <p14:creationId xmlns:p14="http://schemas.microsoft.com/office/powerpoint/2010/main" val="2012067081"/>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EF25A2-5135-5273-6445-E2013B52CAF8}"/>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1DEC34F7-F94F-5F45-3CD7-366E284EC44F}"/>
              </a:ext>
            </a:extLst>
          </p:cNvPr>
          <p:cNvSpPr>
            <a:spLocks noGrp="1"/>
          </p:cNvSpPr>
          <p:nvPr>
            <p:ph type="title"/>
          </p:nvPr>
        </p:nvSpPr>
        <p:spPr/>
        <p:txBody>
          <a:bodyPr/>
          <a:lstStyle/>
          <a:p>
            <a:r>
              <a:rPr lang="en-US" altLang="zh-TW" dirty="0"/>
              <a:t>Construction of OS</a:t>
            </a:r>
            <a:endParaRPr lang="zh-TW" altLang="en-US" dirty="0"/>
          </a:p>
        </p:txBody>
      </p:sp>
      <p:sp>
        <p:nvSpPr>
          <p:cNvPr id="3" name="內容版面配置區 2">
            <a:extLst>
              <a:ext uri="{FF2B5EF4-FFF2-40B4-BE49-F238E27FC236}">
                <a16:creationId xmlns:a16="http://schemas.microsoft.com/office/drawing/2014/main" id="{62E8D561-CC19-6B7E-05E6-D1B4380030DA}"/>
              </a:ext>
            </a:extLst>
          </p:cNvPr>
          <p:cNvSpPr>
            <a:spLocks noGrp="1"/>
          </p:cNvSpPr>
          <p:nvPr>
            <p:ph idx="1"/>
          </p:nvPr>
        </p:nvSpPr>
        <p:spPr/>
        <p:txBody>
          <a:bodyPr/>
          <a:lstStyle/>
          <a:p>
            <a:pPr marL="0" indent="0">
              <a:buNone/>
            </a:pPr>
            <a:endParaRPr lang="en-US" altLang="zh-TW" dirty="0"/>
          </a:p>
          <a:p>
            <a:r>
              <a:rPr lang="en-US" altLang="zh-TW" dirty="0"/>
              <a:t>Rust</a:t>
            </a:r>
          </a:p>
          <a:p>
            <a:r>
              <a:rPr lang="en-US" altLang="zh-TW" dirty="0"/>
              <a:t>Memory safety</a:t>
            </a:r>
          </a:p>
          <a:p>
            <a:r>
              <a:rPr lang="en-US" altLang="zh-TW" dirty="0"/>
              <a:t>It can prevent many common memory errors (like buffer overflows) found in C/C++ without sacrificing performance.</a:t>
            </a:r>
          </a:p>
        </p:txBody>
      </p:sp>
    </p:spTree>
    <p:extLst>
      <p:ext uri="{BB962C8B-B14F-4D97-AF65-F5344CB8AC3E}">
        <p14:creationId xmlns:p14="http://schemas.microsoft.com/office/powerpoint/2010/main" val="2316885439"/>
      </p:ext>
    </p:extLst>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sz="half" idx="1"/>
          </p:nvPr>
        </p:nvSpPr>
        <p:spPr/>
        <p:txBody>
          <a:bodyPr/>
          <a:lstStyle/>
          <a:p>
            <a:endParaRPr lang="zh-TW" altLang="en-US"/>
          </a:p>
        </p:txBody>
      </p:sp>
      <p:sp>
        <p:nvSpPr>
          <p:cNvPr id="4" name="內容版面配置區 3"/>
          <p:cNvSpPr>
            <a:spLocks noGrp="1"/>
          </p:cNvSpPr>
          <p:nvPr>
            <p:ph sz="half" idx="2"/>
          </p:nvPr>
        </p:nvSpPr>
        <p:spPr/>
        <p:txBody>
          <a:bodyPr/>
          <a:lstStyle/>
          <a:p>
            <a:endParaRPr lang="zh-TW" altLang="en-US"/>
          </a:p>
        </p:txBody>
      </p:sp>
      <p:sp>
        <p:nvSpPr>
          <p:cNvPr id="5" name="頁尾版面配置區 4"/>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6" name="文字版面配置區 5"/>
          <p:cNvSpPr>
            <a:spLocks noGrp="1"/>
          </p:cNvSpPr>
          <p:nvPr>
            <p:ph type="body" sz="quarter" idx="13"/>
          </p:nvPr>
        </p:nvSpPr>
        <p:spPr/>
        <p:txBody>
          <a:bodyPr/>
          <a:lstStyle/>
          <a:p>
            <a:endParaRPr lang="zh-TW" altLang="en-US"/>
          </a:p>
        </p:txBody>
      </p:sp>
      <p:sp>
        <p:nvSpPr>
          <p:cNvPr id="7" name="投影片編號版面配置區 6"/>
          <p:cNvSpPr>
            <a:spLocks noGrp="1"/>
          </p:cNvSpPr>
          <p:nvPr>
            <p:ph type="sldNum" sz="quarter" idx="4"/>
          </p:nvPr>
        </p:nvSpPr>
        <p:spPr/>
        <p:txBody>
          <a:bodyPr/>
          <a:lstStyle/>
          <a:p>
            <a:fld id="{E1920792-1FFE-4123-96E7-9B6DC9FF0B06}" type="slidenum">
              <a:rPr lang="en-US" smtClean="0"/>
              <a:pPr/>
              <a:t>70</a:t>
            </a:fld>
            <a:endParaRPr lang="en-US" dirty="0"/>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79" y="0"/>
            <a:ext cx="7829644"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53051145"/>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sz="half" idx="1"/>
          </p:nvPr>
        </p:nvSpPr>
        <p:spPr/>
        <p:txBody>
          <a:bodyPr/>
          <a:lstStyle/>
          <a:p>
            <a:endParaRPr lang="zh-TW" altLang="en-US"/>
          </a:p>
        </p:txBody>
      </p:sp>
      <p:sp>
        <p:nvSpPr>
          <p:cNvPr id="4" name="內容版面配置區 3"/>
          <p:cNvSpPr>
            <a:spLocks noGrp="1"/>
          </p:cNvSpPr>
          <p:nvPr>
            <p:ph sz="half" idx="2"/>
          </p:nvPr>
        </p:nvSpPr>
        <p:spPr/>
        <p:txBody>
          <a:bodyPr/>
          <a:lstStyle/>
          <a:p>
            <a:endParaRPr lang="zh-TW" altLang="en-US"/>
          </a:p>
        </p:txBody>
      </p:sp>
      <p:sp>
        <p:nvSpPr>
          <p:cNvPr id="5" name="頁尾版面配置區 4"/>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6" name="文字版面配置區 5"/>
          <p:cNvSpPr>
            <a:spLocks noGrp="1"/>
          </p:cNvSpPr>
          <p:nvPr>
            <p:ph type="body" sz="quarter" idx="13"/>
          </p:nvPr>
        </p:nvSpPr>
        <p:spPr/>
        <p:txBody>
          <a:bodyPr/>
          <a:lstStyle/>
          <a:p>
            <a:endParaRPr lang="zh-TW" altLang="en-US"/>
          </a:p>
        </p:txBody>
      </p:sp>
      <p:sp>
        <p:nvSpPr>
          <p:cNvPr id="7" name="投影片編號版面配置區 6"/>
          <p:cNvSpPr>
            <a:spLocks noGrp="1"/>
          </p:cNvSpPr>
          <p:nvPr>
            <p:ph type="sldNum" sz="quarter" idx="4"/>
          </p:nvPr>
        </p:nvSpPr>
        <p:spPr/>
        <p:txBody>
          <a:bodyPr/>
          <a:lstStyle/>
          <a:p>
            <a:fld id="{E1920792-1FFE-4123-96E7-9B6DC9FF0B06}" type="slidenum">
              <a:rPr lang="en-US" smtClean="0"/>
              <a:pPr/>
              <a:t>71</a:t>
            </a:fld>
            <a:endParaRPr lang="en-US" dirty="0"/>
          </a:p>
        </p:txBody>
      </p:sp>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6646"/>
            <a:ext cx="8382000" cy="68649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文字方塊 7">
            <a:extLst>
              <a:ext uri="{FF2B5EF4-FFF2-40B4-BE49-F238E27FC236}">
                <a16:creationId xmlns:a16="http://schemas.microsoft.com/office/drawing/2014/main" id="{BDC8202F-E5D3-255A-C146-CC3D7EE7BA96}"/>
              </a:ext>
            </a:extLst>
          </p:cNvPr>
          <p:cNvSpPr txBox="1"/>
          <p:nvPr/>
        </p:nvSpPr>
        <p:spPr>
          <a:xfrm>
            <a:off x="457200" y="1013756"/>
            <a:ext cx="723275" cy="307777"/>
          </a:xfrm>
          <a:prstGeom prst="rect">
            <a:avLst/>
          </a:prstGeom>
          <a:noFill/>
        </p:spPr>
        <p:txBody>
          <a:bodyPr wrap="none" rtlCol="0">
            <a:spAutoFit/>
          </a:bodyPr>
          <a:lstStyle/>
          <a:p>
            <a:r>
              <a:rPr kumimoji="1" lang="zh-TW" altLang="en-US" sz="1400" dirty="0"/>
              <a:t>氣象學</a:t>
            </a:r>
          </a:p>
        </p:txBody>
      </p:sp>
    </p:spTree>
    <p:extLst>
      <p:ext uri="{BB962C8B-B14F-4D97-AF65-F5344CB8AC3E}">
        <p14:creationId xmlns:p14="http://schemas.microsoft.com/office/powerpoint/2010/main" val="2686371282"/>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pPr lvl="0"/>
            <a:r>
              <a:rPr lang="en-US" sz="2800" dirty="0"/>
              <a:t>Functions common to most operating systems</a:t>
            </a:r>
          </a:p>
          <a:p>
            <a:pPr lvl="0"/>
            <a:r>
              <a:rPr lang="en-US" sz="2800" dirty="0"/>
              <a:t>Variety of desktop operating systems, server operating systems, and mobile operating systems</a:t>
            </a:r>
          </a:p>
        </p:txBody>
      </p:sp>
    </p:spTree>
    <p:extLst>
      <p:ext uri="{BB962C8B-B14F-4D97-AF65-F5344CB8AC3E}">
        <p14:creationId xmlns:p14="http://schemas.microsoft.com/office/powerpoint/2010/main" val="552661193"/>
      </p:ext>
    </p:extLst>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7BF919-67E3-8F32-7CC3-CA5FC69011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85F3BA-2D38-FE39-8888-4A6383E1A970}"/>
              </a:ext>
            </a:extLst>
          </p:cNvPr>
          <p:cNvSpPr>
            <a:spLocks noGrp="1"/>
          </p:cNvSpPr>
          <p:nvPr>
            <p:ph type="title"/>
          </p:nvPr>
        </p:nvSpPr>
        <p:spPr/>
        <p:txBody>
          <a:bodyPr/>
          <a:lstStyle/>
          <a:p>
            <a:r>
              <a:rPr lang="en-US" dirty="0"/>
              <a:t>Funny Video</a:t>
            </a:r>
          </a:p>
        </p:txBody>
      </p:sp>
      <p:sp>
        <p:nvSpPr>
          <p:cNvPr id="3" name="Content Placeholder 2">
            <a:extLst>
              <a:ext uri="{FF2B5EF4-FFF2-40B4-BE49-F238E27FC236}">
                <a16:creationId xmlns:a16="http://schemas.microsoft.com/office/drawing/2014/main" id="{71AB881B-A4E7-CCE3-38E1-EA0A3B0377C2}"/>
              </a:ext>
            </a:extLst>
          </p:cNvPr>
          <p:cNvSpPr>
            <a:spLocks noGrp="1"/>
          </p:cNvSpPr>
          <p:nvPr>
            <p:ph idx="1"/>
          </p:nvPr>
        </p:nvSpPr>
        <p:spPr/>
        <p:txBody>
          <a:bodyPr/>
          <a:lstStyle/>
          <a:p>
            <a:pPr marL="0" lvl="0" indent="0">
              <a:buNone/>
            </a:pPr>
            <a:r>
              <a:rPr lang="en-US" sz="2800" dirty="0">
                <a:hlinkClick r:id="rId2"/>
              </a:rPr>
              <a:t>https://www.bilibili.com/video/BV1mv411i7wX?vd_source=ce074981029ce1b5ec7b700698648f4c</a:t>
            </a:r>
            <a:endParaRPr lang="en-US" sz="2800" dirty="0"/>
          </a:p>
          <a:p>
            <a:pPr marL="0" lvl="0" indent="0">
              <a:buNone/>
            </a:pPr>
            <a:endParaRPr lang="en-US" sz="2800" dirty="0"/>
          </a:p>
          <a:p>
            <a:pPr marL="0" lvl="0" indent="0">
              <a:buNone/>
            </a:pPr>
            <a:r>
              <a:rPr lang="en-US" sz="2800"/>
              <a:t>Starts at 00:39</a:t>
            </a:r>
            <a:endParaRPr lang="en-US" sz="2800" dirty="0"/>
          </a:p>
        </p:txBody>
      </p:sp>
    </p:spTree>
    <p:extLst>
      <p:ext uri="{BB962C8B-B14F-4D97-AF65-F5344CB8AC3E}">
        <p14:creationId xmlns:p14="http://schemas.microsoft.com/office/powerpoint/2010/main" val="3204664124"/>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9542EF-327B-CAC7-EB93-BA4A82A1B59B}"/>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7C6DD993-C490-4AFF-F925-4864C5BB2B1B}"/>
              </a:ext>
            </a:extLst>
          </p:cNvPr>
          <p:cNvSpPr>
            <a:spLocks noGrp="1"/>
          </p:cNvSpPr>
          <p:nvPr>
            <p:ph type="title"/>
          </p:nvPr>
        </p:nvSpPr>
        <p:spPr/>
        <p:txBody>
          <a:bodyPr/>
          <a:lstStyle/>
          <a:p>
            <a:r>
              <a:rPr lang="en-US" altLang="zh-TW" dirty="0"/>
              <a:t>Construction of OS</a:t>
            </a:r>
            <a:endParaRPr lang="zh-TW" altLang="en-US" dirty="0"/>
          </a:p>
        </p:txBody>
      </p:sp>
      <p:sp>
        <p:nvSpPr>
          <p:cNvPr id="3" name="內容版面配置區 2">
            <a:extLst>
              <a:ext uri="{FF2B5EF4-FFF2-40B4-BE49-F238E27FC236}">
                <a16:creationId xmlns:a16="http://schemas.microsoft.com/office/drawing/2014/main" id="{44199CB7-5BD0-29D9-4AEB-FBFCD23AB1E6}"/>
              </a:ext>
            </a:extLst>
          </p:cNvPr>
          <p:cNvSpPr>
            <a:spLocks noGrp="1"/>
          </p:cNvSpPr>
          <p:nvPr>
            <p:ph idx="1"/>
          </p:nvPr>
        </p:nvSpPr>
        <p:spPr/>
        <p:txBody>
          <a:bodyPr/>
          <a:lstStyle/>
          <a:p>
            <a:pPr marL="0" indent="0">
              <a:buNone/>
            </a:pPr>
            <a:endParaRPr lang="en-US" altLang="zh-TW" dirty="0"/>
          </a:p>
          <a:p>
            <a:r>
              <a:rPr lang="en-US" altLang="zh-TW" dirty="0"/>
              <a:t>Shell script</a:t>
            </a:r>
          </a:p>
          <a:p>
            <a:r>
              <a:rPr lang="en-US" altLang="zh-TW" dirty="0">
                <a:solidFill>
                  <a:srgbClr val="FF0000"/>
                </a:solidFill>
              </a:rPr>
              <a:t>NOT</a:t>
            </a:r>
            <a:r>
              <a:rPr lang="en-US" altLang="zh-TW" dirty="0"/>
              <a:t> used to write the OS kernel.</a:t>
            </a:r>
          </a:p>
          <a:p>
            <a:r>
              <a:rPr lang="en-US" altLang="zh-TW" dirty="0"/>
              <a:t>Instead, it is used to write "tools" and "automation scripts" that surround the operating system. For example, commands that run when the system boots up, file management, or setting up environmental variables.</a:t>
            </a:r>
          </a:p>
          <a:p>
            <a:endParaRPr lang="en-US" altLang="zh-TW" dirty="0"/>
          </a:p>
        </p:txBody>
      </p:sp>
    </p:spTree>
    <p:extLst>
      <p:ext uri="{BB962C8B-B14F-4D97-AF65-F5344CB8AC3E}">
        <p14:creationId xmlns:p14="http://schemas.microsoft.com/office/powerpoint/2010/main" val="778613438"/>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1EEACF-6017-B52E-AF44-0AF2CFEFA1BD}"/>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A395FA9E-A596-7A49-E4B7-875B63C2DF4D}"/>
              </a:ext>
            </a:extLst>
          </p:cNvPr>
          <p:cNvSpPr>
            <a:spLocks noGrp="1"/>
          </p:cNvSpPr>
          <p:nvPr>
            <p:ph type="title"/>
          </p:nvPr>
        </p:nvSpPr>
        <p:spPr/>
        <p:txBody>
          <a:bodyPr/>
          <a:lstStyle/>
          <a:p>
            <a:r>
              <a:rPr lang="en-US" altLang="zh-TW" dirty="0"/>
              <a:t>Construction of OS</a:t>
            </a:r>
            <a:endParaRPr lang="zh-TW" altLang="en-US" dirty="0"/>
          </a:p>
        </p:txBody>
      </p:sp>
      <p:sp>
        <p:nvSpPr>
          <p:cNvPr id="3" name="內容版面配置區 2">
            <a:extLst>
              <a:ext uri="{FF2B5EF4-FFF2-40B4-BE49-F238E27FC236}">
                <a16:creationId xmlns:a16="http://schemas.microsoft.com/office/drawing/2014/main" id="{5304E53A-84B4-4F9A-FC17-A8DB1418C597}"/>
              </a:ext>
            </a:extLst>
          </p:cNvPr>
          <p:cNvSpPr>
            <a:spLocks noGrp="1"/>
          </p:cNvSpPr>
          <p:nvPr>
            <p:ph idx="1"/>
          </p:nvPr>
        </p:nvSpPr>
        <p:spPr/>
        <p:txBody>
          <a:bodyPr/>
          <a:lstStyle/>
          <a:p>
            <a:pPr marL="0" indent="0">
              <a:buNone/>
            </a:pPr>
            <a:endParaRPr lang="en-US" altLang="zh-TW" dirty="0"/>
          </a:p>
          <a:p>
            <a:r>
              <a:rPr lang="en-US" altLang="zh-TW" dirty="0"/>
              <a:t>Assembly language</a:t>
            </a:r>
          </a:p>
          <a:p>
            <a:r>
              <a:rPr lang="en-US" altLang="zh-TW" dirty="0"/>
              <a:t>The lowest-level language, closest to the computer's hardware.</a:t>
            </a:r>
          </a:p>
          <a:p>
            <a:r>
              <a:rPr lang="en-US" altLang="zh-TW" dirty="0"/>
              <a:t>It is used for very small but extremely critical parts of the OS, such as the "bootloader" or in sections that need to manipulate specific CPU instructions directly.</a:t>
            </a:r>
          </a:p>
        </p:txBody>
      </p:sp>
    </p:spTree>
    <p:extLst>
      <p:ext uri="{BB962C8B-B14F-4D97-AF65-F5344CB8AC3E}">
        <p14:creationId xmlns:p14="http://schemas.microsoft.com/office/powerpoint/2010/main" val="3702070636"/>
      </p:ext>
    </p:extLst>
  </p:cSld>
  <p:clrMapOvr>
    <a:masterClrMapping/>
  </p:clrMapOvr>
  <p:transition spd="slow"/>
</p:sld>
</file>

<file path=ppt/theme/theme1.xml><?xml version="1.0" encoding="utf-8"?>
<a:theme xmlns:a="http://schemas.openxmlformats.org/drawingml/2006/main" name="hoeger_14e_ch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hoeger_14e_ch02</Template>
  <TotalTime>8946</TotalTime>
  <Words>2643</Words>
  <Application>Microsoft Macintosh PowerPoint</Application>
  <PresentationFormat>如螢幕大小 (4:3)</PresentationFormat>
  <Paragraphs>304</Paragraphs>
  <Slides>73</Slides>
  <Notes>2</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73</vt:i4>
      </vt:variant>
    </vt:vector>
  </HeadingPairs>
  <TitlesOfParts>
    <vt:vector size="81" baseType="lpstr">
      <vt:lpstr>PingFang-SC-Regular</vt:lpstr>
      <vt:lpstr>Arial</vt:lpstr>
      <vt:lpstr>Arial Narrow</vt:lpstr>
      <vt:lpstr>Calibri</vt:lpstr>
      <vt:lpstr>Courier New</vt:lpstr>
      <vt:lpstr>Verdana</vt:lpstr>
      <vt:lpstr>Wingdings</vt:lpstr>
      <vt:lpstr>hoeger_14e_ch02</vt:lpstr>
      <vt:lpstr>DISCOVERING COMPUTERS 2018 Digital Technology, Data, and Devices</vt:lpstr>
      <vt:lpstr>Objectives Overview (1 of 2)</vt:lpstr>
      <vt:lpstr>Objectives Overview (2 of 2)</vt:lpstr>
      <vt:lpstr>OS in technology develope</vt:lpstr>
      <vt:lpstr>Construction of OS</vt:lpstr>
      <vt:lpstr>Construction of OS</vt:lpstr>
      <vt:lpstr>Construction of OS</vt:lpstr>
      <vt:lpstr>Construction of OS</vt:lpstr>
      <vt:lpstr>Construction of OS</vt:lpstr>
      <vt:lpstr>Construction of OS</vt:lpstr>
      <vt:lpstr>Operating Systems (1 of 3)</vt:lpstr>
      <vt:lpstr>Operating Systems (2 of 3)</vt:lpstr>
      <vt:lpstr>PowerPoint 簡報</vt:lpstr>
      <vt:lpstr>PowerPoint 簡報</vt:lpstr>
      <vt:lpstr>BIOS(Basic Input/Output System)</vt:lpstr>
      <vt:lpstr>More about BIOS</vt:lpstr>
      <vt:lpstr>More about BIOS </vt:lpstr>
      <vt:lpstr>Operating System Functions (2 of 19)</vt:lpstr>
      <vt:lpstr>Operating System Functions (3 of 19)</vt:lpstr>
      <vt:lpstr>PowerPoint 簡報</vt:lpstr>
      <vt:lpstr>PowerPoint 簡報</vt:lpstr>
      <vt:lpstr>PowerPoint 簡報</vt:lpstr>
      <vt:lpstr>Shell (The interface between user and OS kernel)</vt:lpstr>
      <vt:lpstr>Common Shells You can type “echo $SHELL” in your terminal to see which one your computer use.</vt:lpstr>
      <vt:lpstr>Virtual machine (VM)</vt:lpstr>
      <vt:lpstr>Virtual machine (VM)</vt:lpstr>
      <vt:lpstr>Operating System Functions (6 of 19)</vt:lpstr>
      <vt:lpstr>PowerPoint 簡報</vt:lpstr>
      <vt:lpstr>PowerPoint 簡報</vt:lpstr>
      <vt:lpstr>PowerPoint 簡報</vt:lpstr>
      <vt:lpstr>RAM(random access memory)</vt:lpstr>
      <vt:lpstr>Operating System Functions (8 of 19)</vt:lpstr>
      <vt:lpstr>PowerPoint 簡報</vt:lpstr>
      <vt:lpstr>Virtual memory</vt:lpstr>
      <vt:lpstr>Memory Fragmentation</vt:lpstr>
      <vt:lpstr>What are the solutions to external and internal fragmentation?</vt:lpstr>
      <vt:lpstr>PowerPoint 簡報</vt:lpstr>
      <vt:lpstr>PowerPoint 簡報</vt:lpstr>
      <vt:lpstr>Operating System Functions (11 of 19)</vt:lpstr>
      <vt:lpstr>PowerPoint 簡報</vt:lpstr>
      <vt:lpstr>PowerPoint 簡報</vt:lpstr>
      <vt:lpstr>PowerPoint 簡報</vt:lpstr>
      <vt:lpstr>PRL: Preferred Roaming List</vt:lpstr>
      <vt:lpstr>UICC: Universal Integrated Circuit Card 通用積體電路卡</vt:lpstr>
      <vt:lpstr>Operating System Functions (15 of 19)</vt:lpstr>
      <vt:lpstr>Operating System Functions (16 of 19)</vt:lpstr>
      <vt:lpstr>PowerPoint 簡報</vt:lpstr>
      <vt:lpstr>Operating System Functions (17 of 19)</vt:lpstr>
      <vt:lpstr>Operating System Functions (18 of 19)</vt:lpstr>
      <vt:lpstr>Are those your password?</vt:lpstr>
      <vt:lpstr>PowerPoint 簡報</vt:lpstr>
      <vt:lpstr>PowerPoint 簡報</vt:lpstr>
      <vt:lpstr>PowerPoint 簡報</vt:lpstr>
      <vt:lpstr>Desktop Operating Systems (1 of 8)</vt:lpstr>
      <vt:lpstr>Desktop Operating Systems (2 of 8)</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Server Operating Systems</vt:lpstr>
      <vt:lpstr>Mobile Operating Systems (slide 1 of 4)</vt:lpstr>
      <vt:lpstr>PowerPoint 簡報</vt:lpstr>
      <vt:lpstr>PowerPoint 簡報</vt:lpstr>
      <vt:lpstr>Mobile Operating Systems (4 of 4)</vt:lpstr>
      <vt:lpstr>PowerPoint 簡報</vt:lpstr>
      <vt:lpstr>PowerPoint 簡報</vt:lpstr>
      <vt:lpstr>Summary</vt:lpstr>
      <vt:lpstr>Funny Video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9 Managing Coordinating, and Monitoring Resources</dc:title>
  <dc:creator>Vermaat</dc:creator>
  <cp:lastModifiedBy>mac</cp:lastModifiedBy>
  <cp:revision>348</cp:revision>
  <dcterms:created xsi:type="dcterms:W3CDTF">2017-04-26T06:01:50Z</dcterms:created>
  <dcterms:modified xsi:type="dcterms:W3CDTF">2025-11-21T10:41:20Z</dcterms:modified>
</cp:coreProperties>
</file>

<file path=docProps/thumbnail.jpeg>
</file>